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96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7" r:id="rId28"/>
    <p:sldId id="288" r:id="rId29"/>
    <p:sldId id="289" r:id="rId30"/>
    <p:sldId id="291" r:id="rId31"/>
    <p:sldId id="292" r:id="rId32"/>
    <p:sldId id="2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2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0" autoAdjust="0"/>
  </p:normalViewPr>
  <p:slideViewPr>
    <p:cSldViewPr>
      <p:cViewPr>
        <p:scale>
          <a:sx n="90" d="100"/>
          <a:sy n="90" d="100"/>
        </p:scale>
        <p:origin x="1404" y="0"/>
      </p:cViewPr>
      <p:guideLst>
        <p:guide orient="horz" pos="1440"/>
        <p:guide pos="2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09686" y="6382385"/>
            <a:ext cx="591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888888"/>
                </a:solidFill>
              </a:rPr>
              <a:t>3</a:t>
            </a:r>
            <a:endParaRPr lang="ko-KR" altLang="ko-KR" sz="1200" dirty="0">
              <a:solidFill>
                <a:srgbClr val="88888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5103749"/>
            <a:ext cx="9144000" cy="175425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국가장학금 신청 : 한국장학재단 홈페이지(www.kosaf.go.kr), 주말∙공휴일 포함 24시간 신청가능(마감일 제외)</a:t>
            </a:r>
          </a:p>
          <a:p>
            <a:pPr indent="78740">
              <a:lnSpc>
                <a:spcPts val="143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국가장학금 신청기간 :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(2차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) ‘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19. 01. 29.(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화) 9시 ~ ‘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19. 03. 06.(</a:t>
            </a:r>
            <a:r>
              <a:rPr lang="ko-KR" altLang="en-US" sz="1200" b="1" dirty="0" smtClean="0">
                <a:solidFill>
                  <a:srgbClr val="C00000"/>
                </a:solidFill>
              </a:rPr>
              <a:t>수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)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18시</a:t>
            </a:r>
          </a:p>
          <a:p>
            <a:pPr indent="347980">
              <a:lnSpc>
                <a:spcPts val="143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※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신청 전 준비사항 : 본인 명의 공인인증서 및 계좌번호, 부모의 주민번호(기혼자는 배우자의 주민번호)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서류제출∙가구원 정보제공 동의 </a:t>
            </a:r>
            <a:r>
              <a:rPr lang="en-US" altLang="ko-KR" sz="1200" dirty="0" smtClean="0">
                <a:solidFill>
                  <a:srgbClr val="C00000"/>
                </a:solidFill>
              </a:rPr>
              <a:t>: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‘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19. 01. 29.(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화) 9시 ~ ‘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19. 03. 08.(</a:t>
            </a:r>
            <a:r>
              <a:rPr lang="ko-KR" altLang="en-US" sz="1200" b="1" dirty="0" smtClean="0">
                <a:solidFill>
                  <a:srgbClr val="C00000"/>
                </a:solidFill>
              </a:rPr>
              <a:t>금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)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18시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홈페이지 서류제출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[홈페이지 로그인]-[장학금]-[장학금신청]-[서류제출현황]-우측 하단 “서류제출”클릭 후 파일 업로드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모바일 서류제출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[한국장학재단 앱다운]-[서류제출]에서 파일 업로드</a:t>
            </a:r>
          </a:p>
          <a:p>
            <a:pPr indent="294640">
              <a:lnSpc>
                <a:spcPts val="1580"/>
              </a:lnSpc>
              <a:tabLst>
                <a:tab pos="8511286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홈페이지 또는 모바일 업로드 불가 시 고객 상담센터로 문의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4</a:t>
            </a:r>
          </a:p>
          <a:p>
            <a:pPr indent="78740">
              <a:lnSpc>
                <a:spcPts val="1290"/>
              </a:lnSpc>
              <a:tabLst>
                <a:tab pos="897851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고객 상담센터 : 1599-2000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</a:t>
            </a:r>
          </a:p>
        </p:txBody>
      </p:sp>
      <p:cxnSp>
        <p:nvCxnSpPr>
          <p:cNvPr id="3" name="Straight Connector 4"/>
          <p:cNvCxnSpPr/>
          <p:nvPr/>
        </p:nvCxnSpPr>
        <p:spPr>
          <a:xfrm>
            <a:off x="3198876" y="5313934"/>
            <a:ext cx="1187196" cy="3175"/>
          </a:xfrm>
          <a:prstGeom prst="line">
            <a:avLst/>
          </a:prstGeom>
          <a:ln w="762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한국장학재단 홈페이지 접속(www.kosaf.go.kr)</a:t>
            </a: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8298"/>
            <a:ext cx="9143999" cy="4757102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228600" y="2514600"/>
            <a:ext cx="2970276" cy="1981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-12405" y="26581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err="1" smtClean="0">
                <a:solidFill>
                  <a:srgbClr val="FFFFFF"/>
                </a:solidFill>
              </a:rPr>
              <a:t>국가장학금</a:t>
            </a:r>
            <a:r>
              <a:rPr lang="en-US" altLang="ko-KR" b="1" dirty="0" smtClean="0">
                <a:solidFill>
                  <a:srgbClr val="FFFFFF"/>
                </a:solidFill>
              </a:rPr>
              <a:t> </a:t>
            </a:r>
            <a:r>
              <a:rPr lang="en-US" altLang="ko-KR" b="1" dirty="0" err="1" smtClean="0">
                <a:solidFill>
                  <a:srgbClr val="FFFFFF"/>
                </a:solidFill>
              </a:rPr>
              <a:t>신청하기</a:t>
            </a:r>
            <a:r>
              <a:rPr lang="en-US" altLang="ko-KR" b="1" dirty="0" smtClean="0">
                <a:solidFill>
                  <a:srgbClr val="FFFFFF"/>
                </a:solidFill>
              </a:rPr>
              <a:t> </a:t>
            </a:r>
            <a:r>
              <a:rPr lang="en-US" altLang="ko-KR" b="1" dirty="0" smtClean="0">
                <a:solidFill>
                  <a:srgbClr val="FFFFFF"/>
                </a:solidFill>
              </a:rPr>
              <a:t>: </a:t>
            </a:r>
            <a:r>
              <a:rPr lang="ko-KR" altLang="en-US" b="1" dirty="0" smtClean="0">
                <a:solidFill>
                  <a:srgbClr val="FFFFFF"/>
                </a:solidFill>
              </a:rPr>
              <a:t>서비스 이용자 등록</a:t>
            </a:r>
            <a:endParaRPr lang="en-US" altLang="ko-KR" b="1" dirty="0" smtClean="0">
              <a:solidFill>
                <a:srgbClr val="FFFFFF"/>
              </a:solidFill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498"/>
            <a:ext cx="4724400" cy="1912502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92991"/>
            <a:ext cx="4267200" cy="1816809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322520"/>
            <a:ext cx="4572000" cy="1717158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7" y="4076198"/>
            <a:ext cx="757267" cy="371408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956" y="2690901"/>
            <a:ext cx="4394487" cy="1954445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274" y="4795864"/>
            <a:ext cx="4419600" cy="1438724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7" y="6268922"/>
            <a:ext cx="757267" cy="390590"/>
          </a:xfrm>
          <a:prstGeom prst="rect">
            <a:avLst/>
          </a:prstGeom>
        </p:spPr>
      </p:pic>
      <p:sp>
        <p:nvSpPr>
          <p:cNvPr id="42" name="직사각형 41"/>
          <p:cNvSpPr/>
          <p:nvPr/>
        </p:nvSpPr>
        <p:spPr>
          <a:xfrm>
            <a:off x="2971800" y="1371600"/>
            <a:ext cx="1295400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4876800" y="1371600"/>
            <a:ext cx="1295400" cy="381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8305800" y="1981200"/>
            <a:ext cx="604867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1447800" y="3439523"/>
            <a:ext cx="1981200" cy="2180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3772050" y="4194931"/>
            <a:ext cx="495150" cy="17600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8534400" y="4447604"/>
            <a:ext cx="368447" cy="2189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5791201" y="3689462"/>
            <a:ext cx="1981200" cy="7581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2254176" y="5405754"/>
            <a:ext cx="1251024" cy="3092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3886200" y="6350266"/>
            <a:ext cx="336624" cy="3092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1" y="4829534"/>
            <a:ext cx="4419600" cy="1438724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7969175" y="5435202"/>
            <a:ext cx="1022425" cy="3559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3886200" y="103168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ⓛ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839586" y="100274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②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445773" y="16118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③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43763" y="332013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④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81776" y="411260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⑤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375703" y="387806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1188" y="40982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⑦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65665" y="50658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⑧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04610" y="599065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⑨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00484" y="50967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⑩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5105399"/>
            <a:ext cx="9144000" cy="175260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32080">
              <a:lnSpc>
                <a:spcPts val="178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국가장학금 신청을 위해 공인인증서 필요</a:t>
            </a:r>
          </a:p>
          <a:p>
            <a:pPr indent="24003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- 공인인증서는 인터넷상 거래를 위한 본인확인 용도로 사용</a:t>
            </a:r>
          </a:p>
          <a:p>
            <a:pPr indent="13208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공인인증서 발급절차</a:t>
            </a:r>
          </a:p>
          <a:p>
            <a:pPr indent="240030">
              <a:lnSpc>
                <a:spcPts val="143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-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,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부산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 smtClean="0">
                <a:solidFill>
                  <a:srgbClr val="000000"/>
                </a:solidFill>
              </a:rPr>
              <a:t>수</a:t>
            </a:r>
            <a:r>
              <a:rPr lang="en-US" altLang="ko-KR" sz="1200" dirty="0" err="1">
                <a:solidFill>
                  <a:srgbClr val="000000"/>
                </a:solidFill>
              </a:rPr>
              <a:t>재단과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업무제휴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협약체결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은행을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방문하여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계좌개설</a:t>
            </a:r>
            <a:r>
              <a:rPr lang="en-US" altLang="ko-KR" sz="1200" dirty="0">
                <a:solidFill>
                  <a:srgbClr val="000000"/>
                </a:solidFill>
              </a:rPr>
              <a:t> 및 </a:t>
            </a:r>
            <a:r>
              <a:rPr lang="en-US" altLang="ko-KR" sz="1200" dirty="0" err="1">
                <a:solidFill>
                  <a:srgbClr val="000000"/>
                </a:solidFill>
              </a:rPr>
              <a:t>인터넷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뱅킹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가입</a:t>
            </a:r>
            <a:r>
              <a:rPr lang="en-US" altLang="ko-KR" sz="1200" dirty="0">
                <a:solidFill>
                  <a:srgbClr val="000000"/>
                </a:solidFill>
              </a:rPr>
              <a:t> 후 </a:t>
            </a:r>
            <a:r>
              <a:rPr lang="en-US" altLang="ko-KR" sz="1200" dirty="0" err="1">
                <a:solidFill>
                  <a:srgbClr val="000000"/>
                </a:solidFill>
              </a:rPr>
              <a:t>해당은행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홈페이지에서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공인인증서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무료</a:t>
            </a: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err="1">
                <a:solidFill>
                  <a:srgbClr val="000000"/>
                </a:solidFill>
              </a:rPr>
              <a:t>발급</a:t>
            </a:r>
            <a:endParaRPr lang="en-US" altLang="ko-KR" sz="1200" dirty="0">
              <a:solidFill>
                <a:srgbClr val="000000"/>
              </a:solidFill>
            </a:endParaRPr>
          </a:p>
          <a:p>
            <a:pPr indent="240030">
              <a:lnSpc>
                <a:spcPts val="1435"/>
              </a:lnSpc>
            </a:pPr>
            <a:r>
              <a:rPr lang="en-US" altLang="ko-KR" sz="1200" dirty="0">
                <a:solidFill>
                  <a:srgbClr val="000000"/>
                </a:solidFill>
              </a:rPr>
              <a:t>- </a:t>
            </a:r>
            <a:r>
              <a:rPr lang="en-US" altLang="ko-KR" sz="1200" b="1" dirty="0" err="1">
                <a:solidFill>
                  <a:srgbClr val="000000"/>
                </a:solidFill>
              </a:rPr>
              <a:t>제휴은행</a:t>
            </a:r>
            <a:r>
              <a:rPr lang="en-US" altLang="ko-KR" sz="1200" b="1" dirty="0">
                <a:solidFill>
                  <a:srgbClr val="000000"/>
                </a:solidFill>
              </a:rPr>
              <a:t> : </a:t>
            </a:r>
            <a:r>
              <a:rPr lang="en-US" altLang="ko-KR" sz="1200" b="1" dirty="0" err="1">
                <a:solidFill>
                  <a:srgbClr val="000000"/>
                </a:solidFill>
              </a:rPr>
              <a:t>우리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국민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신한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기업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경남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농협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광주</a:t>
            </a:r>
            <a:r>
              <a:rPr lang="en-US" altLang="ko-KR" sz="1200" b="1" dirty="0">
                <a:solidFill>
                  <a:srgbClr val="000000"/>
                </a:solidFill>
              </a:rPr>
              <a:t>, </a:t>
            </a:r>
            <a:r>
              <a:rPr lang="en-US" altLang="ko-KR" sz="1200" b="1" dirty="0" err="1">
                <a:solidFill>
                  <a:srgbClr val="000000"/>
                </a:solidFill>
              </a:rPr>
              <a:t>대구</a:t>
            </a:r>
            <a:r>
              <a:rPr lang="en-US" altLang="ko-KR" sz="1200" b="1" dirty="0" err="1" smtClean="0">
                <a:solidFill>
                  <a:srgbClr val="000000"/>
                </a:solidFill>
              </a:rPr>
              <a:t>협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, KEB하나, SC제일, 전북, 제주, 우체국</a:t>
            </a:r>
          </a:p>
          <a:p>
            <a:pPr indent="24003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- 범용공인인증서 발급기관 홈페이지 접속 후 수수료 지불 및 개인 범용공인인증서 발급</a:t>
            </a:r>
          </a:p>
          <a:p>
            <a:pPr>
              <a:lnSpc>
                <a:spcPts val="1400"/>
              </a:lnSpc>
              <a:tabLst>
                <a:tab pos="8978519" algn="l"/>
              </a:tabLst>
            </a:pPr>
            <a:r>
              <a:rPr lang="en-US" altLang="ko-KR" sz="1200" dirty="0" smtClean="0">
                <a:solidFill>
                  <a:srgbClr val="000000"/>
                </a:solidFill>
              </a:rPr>
              <a:t>       - 기 공인인증서 보유자는 종전 인증서 사용 가능</a:t>
            </a:r>
            <a:r>
              <a:rPr lang="en-US" altLang="ko-KR" dirty="0" smtClean="0">
                <a:solidFill>
                  <a:prstClr val="white"/>
                </a:solidFill>
              </a:rPr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3</a:t>
            </a:r>
          </a:p>
          <a:p>
            <a:pPr>
              <a:lnSpc>
                <a:spcPts val="1435"/>
              </a:lnSpc>
            </a:pPr>
            <a:r>
              <a:rPr lang="ko-KR" altLang="en-US" sz="1200" dirty="0" smtClean="0">
                <a:solidFill>
                  <a:srgbClr val="000000"/>
                </a:solidFill>
              </a:rPr>
              <a:t>       </a:t>
            </a:r>
            <a:r>
              <a:rPr lang="en-US" altLang="ko-KR" sz="1200" dirty="0" smtClean="0">
                <a:solidFill>
                  <a:srgbClr val="000000"/>
                </a:solidFill>
              </a:rPr>
              <a:t>- </a:t>
            </a:r>
            <a:r>
              <a:rPr lang="ko-KR" altLang="en-US" sz="1200" dirty="0" smtClean="0">
                <a:solidFill>
                  <a:srgbClr val="000000"/>
                </a:solidFill>
              </a:rPr>
              <a:t>공인인증서를 발급 받기 전 준비물</a:t>
            </a:r>
            <a:r>
              <a:rPr lang="en-US" altLang="ko-KR" sz="1200" dirty="0" smtClean="0">
                <a:solidFill>
                  <a:srgbClr val="000000"/>
                </a:solidFill>
              </a:rPr>
              <a:t>(</a:t>
            </a:r>
            <a:r>
              <a:rPr lang="ko-KR" altLang="en-US" sz="1200" dirty="0" smtClean="0">
                <a:solidFill>
                  <a:srgbClr val="000000"/>
                </a:solidFill>
              </a:rPr>
              <a:t>주민등록증</a:t>
            </a:r>
            <a:r>
              <a:rPr lang="en-US" altLang="ko-KR" sz="1200" dirty="0" smtClean="0">
                <a:solidFill>
                  <a:srgbClr val="000000"/>
                </a:solidFill>
              </a:rPr>
              <a:t>,</a:t>
            </a:r>
            <a:r>
              <a:rPr lang="ko-KR" altLang="en-US" sz="1200" dirty="0" smtClean="0">
                <a:solidFill>
                  <a:srgbClr val="000000"/>
                </a:solidFill>
              </a:rPr>
              <a:t>운전면허증</a:t>
            </a:r>
            <a:r>
              <a:rPr lang="en-US" altLang="ko-KR" sz="1200" dirty="0" smtClean="0">
                <a:solidFill>
                  <a:srgbClr val="000000"/>
                </a:solidFill>
              </a:rPr>
              <a:t>)</a:t>
            </a:r>
            <a:r>
              <a:rPr lang="ko-KR" altLang="en-US" sz="1200" dirty="0" smtClean="0">
                <a:solidFill>
                  <a:srgbClr val="000000"/>
                </a:solidFill>
              </a:rPr>
              <a:t>이 필요한데 먼저 은행에 방문하시어 인터넷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뱅킹에</a:t>
            </a:r>
            <a:r>
              <a:rPr lang="ko-KR" altLang="en-US" sz="1200" dirty="0" smtClean="0">
                <a:solidFill>
                  <a:srgbClr val="000000"/>
                </a:solidFill>
              </a:rPr>
              <a:t> 필요한 공인인증서</a:t>
            </a:r>
            <a:endParaRPr lang="en-US" altLang="ko-KR" sz="1200" dirty="0" smtClean="0">
              <a:solidFill>
                <a:srgbClr val="000000"/>
              </a:solidFill>
            </a:endParaRPr>
          </a:p>
          <a:p>
            <a:pPr>
              <a:lnSpc>
                <a:spcPts val="1435"/>
              </a:lnSpc>
            </a:pPr>
            <a:r>
              <a:rPr lang="en-US" altLang="ko-KR" sz="1200" dirty="0">
                <a:solidFill>
                  <a:srgbClr val="000000"/>
                </a:solidFill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</a:rPr>
              <a:t>         </a:t>
            </a:r>
            <a:r>
              <a:rPr lang="ko-KR" altLang="en-US" sz="1200" dirty="0" smtClean="0">
                <a:solidFill>
                  <a:srgbClr val="000000"/>
                </a:solidFill>
              </a:rPr>
              <a:t>발급을 요청하셔서 인터넷 </a:t>
            </a:r>
            <a:r>
              <a:rPr lang="ko-KR" altLang="en-US" sz="1200" dirty="0" err="1" smtClean="0">
                <a:solidFill>
                  <a:srgbClr val="000000"/>
                </a:solidFill>
              </a:rPr>
              <a:t>뱅킹</a:t>
            </a:r>
            <a:r>
              <a:rPr lang="ko-KR" altLang="en-US" sz="1200" dirty="0" smtClean="0">
                <a:solidFill>
                  <a:srgbClr val="000000"/>
                </a:solidFill>
              </a:rPr>
              <a:t> 관련 문서와 보안번호카드를 발급받으셨다면 인터넷에서 공인인증서 발급이 가능합니다</a:t>
            </a:r>
            <a:r>
              <a:rPr lang="en-US" altLang="ko-KR" sz="1200" dirty="0" smtClean="0">
                <a:solidFill>
                  <a:srgbClr val="000000"/>
                </a:solidFill>
              </a:rPr>
              <a:t>. </a:t>
            </a:r>
            <a:endParaRPr lang="en-US" altLang="ko-KR" sz="1200" dirty="0" smtClean="0">
              <a:solidFill>
                <a:srgbClr val="888888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공인인증서 로그인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6917"/>
            <a:ext cx="9144000" cy="475848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7162800" y="1752600"/>
            <a:ext cx="1447800" cy="304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4267200" y="2362200"/>
            <a:ext cx="1066800" cy="990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4419600" y="1752600"/>
            <a:ext cx="2667000" cy="609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95102" y="13832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ⓛ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1151" y="13832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②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79" y="2009775"/>
            <a:ext cx="1047750" cy="9715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4749"/>
            <a:ext cx="9144000" cy="546506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811137" y="2000631"/>
            <a:ext cx="1040892" cy="98069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891149" y="2298192"/>
            <a:ext cx="863981" cy="19278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514602" y="2305812"/>
            <a:ext cx="541782" cy="19278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596251" y="5555615"/>
            <a:ext cx="791972" cy="31419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5869813"/>
            <a:ext cx="9144000" cy="96088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학교정보 입력 :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’19년 1학기 기준으로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본인의 학적구분(신입 ∙ 재학 ∙ 편입 ∙ 재입학)을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정확하게 선택</a:t>
            </a:r>
          </a:p>
          <a:p>
            <a:pPr indent="13208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반드시 본인이 소속한 대학을 선택,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’18년 2학기에 신 ∙ 편입 ∙ 재입학한 학생은 ’19년 1학기 재학생이므로 학적을 재학으로 선택!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※ 소속대학 오신청, 학적 오신청 발생 시 심사에 오류가 발생할 수 있으므로 정확히 입력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CB0000"/>
                </a:solidFill>
              </a:rPr>
              <a:t>※ 재학생은 1차 신청이 원칙, 재학생은 재학 중 1회에 한해 2차 신청이 가능하며, 구제신청서에 공인인증서 서명완료 시 지원</a:t>
            </a:r>
          </a:p>
          <a:p>
            <a:pPr indent="401320">
              <a:lnSpc>
                <a:spcPts val="1155"/>
              </a:lnSpc>
              <a:tabLst>
                <a:tab pos="897851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(단, 구제신청 기회 기사용 또는 기타 탈락사유 존재 시 지원 불가)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5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551676" y="6263005"/>
            <a:ext cx="457200" cy="3175"/>
          </a:xfrm>
          <a:prstGeom prst="line">
            <a:avLst/>
          </a:prstGeom>
          <a:ln w="7620">
            <a:solidFill>
              <a:srgbClr val="006F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신청서작성(02. 학교정보 입력)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3959"/>
            <a:ext cx="9144000" cy="5990336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7308215" y="2904109"/>
            <a:ext cx="778891" cy="23723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신청서작성(03. 개인정보 입력)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59" y="6423787"/>
            <a:ext cx="9144000" cy="40690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105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휴대폰번호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휴대폰번호 입력 후 인증번호 입력</a:t>
            </a:r>
          </a:p>
          <a:p>
            <a:pPr indent="78105">
              <a:lnSpc>
                <a:spcPts val="1115"/>
              </a:lnSpc>
              <a:tabLst>
                <a:tab pos="8976360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결혼여부 선택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미혼, 기혼, 이혼, 사별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0" y="5500497"/>
            <a:ext cx="9144000" cy="1330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개인정보 입력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가족정보 입력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미혼의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부모의 정보를,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기혼(배우자 생존)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의 경우 배우자의 정보를 입력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부모 또는 배우자의 주민등록번호 입력 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실명인증 필요</a:t>
            </a:r>
          </a:p>
          <a:p>
            <a:pPr indent="40132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6FC0"/>
                </a:solidFill>
              </a:rPr>
              <a:t>* 명의도용방지 서비스 이용 시 실명인증 불가함에 따라 해당 서비스 일시 해지 후 재신청 요망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C00000"/>
                </a:solidFill>
              </a:rPr>
              <a:t>- 가족 성명, 주민번호, 연락처 입력 시 정확한 정보를 입력하여 심사지연 등 불이익 방지</a:t>
            </a:r>
          </a:p>
          <a:p>
            <a:pPr indent="78740">
              <a:lnSpc>
                <a:spcPts val="1335"/>
              </a:lnSpc>
              <a:tabLst>
                <a:tab pos="8427466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장애인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학생 본인이 장애인에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해당할 경우에만 장애인 선택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10</a:t>
            </a:r>
          </a:p>
          <a:p>
            <a:pPr indent="78740">
              <a:lnSpc>
                <a:spcPts val="129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기초/차상위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신청일 기준 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학생 및 가구원(미혼:부모, 기혼:배우자) 중 1인 이상이 자격을 보유하고 있는 경우에만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선택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173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신청서작성(03. 개인정보 입력) - 미혼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0" y="5500497"/>
            <a:ext cx="9144000" cy="1330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개인정보 입력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가족정보 입력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미혼의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부모의 정보를,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기혼(배우자 생존)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의 경우 배우자의 정보를 입력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부모 또는 배우자의 주민등록번호 입력 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실명인증 필요</a:t>
            </a:r>
          </a:p>
          <a:p>
            <a:pPr indent="40132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6FC0"/>
                </a:solidFill>
              </a:rPr>
              <a:t>* 명의도용방지 서비스 이용 시 실명인증 불가함에 따라 해당 서비스 일시 해지 후 재신청 요망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C00000"/>
                </a:solidFill>
              </a:rPr>
              <a:t>- 가족 성명, 주민번호, 연락처 입력 시 정확한 정보를 입력하여 심사지연 등 불이익 방지</a:t>
            </a:r>
          </a:p>
          <a:p>
            <a:pPr indent="78740">
              <a:lnSpc>
                <a:spcPts val="1335"/>
              </a:lnSpc>
              <a:tabLst>
                <a:tab pos="8427466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장애인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학생 본인이 장애인에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해당할 경우에만 장애인 선택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11</a:t>
            </a:r>
          </a:p>
          <a:p>
            <a:pPr indent="78740">
              <a:lnSpc>
                <a:spcPts val="1290"/>
              </a:lnSpc>
              <a:tabLst>
                <a:tab pos="897851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기초/차상위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신청일 기준 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학생 및 가구원(미혼:부모, 기혼:배우자) 중 1인 이상이 자격을 보유하고 있는 경우에만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선택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신청서작성(03. 개인정보 입력) - 기혼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1057783" y="439293"/>
            <a:ext cx="715137" cy="313055"/>
          </a:xfrm>
          <a:prstGeom prst="roundRect">
            <a:avLst>
              <a:gd name="adj" fmla="val 7000"/>
            </a:avLst>
          </a:prstGeom>
          <a:solidFill>
            <a:srgbClr val="F1DCDB"/>
          </a:solidFill>
          <a:ln w="3175">
            <a:solidFill>
              <a:srgbClr val="943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91770">
              <a:lnSpc>
                <a:spcPts val="192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미혼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1290" y="519557"/>
            <a:ext cx="740156" cy="25031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350" y="519557"/>
            <a:ext cx="8877173" cy="1675511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682623" y="889762"/>
            <a:ext cx="1764030" cy="22085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3020" y="1237742"/>
            <a:ext cx="3674364" cy="1467104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5292090" y="1611249"/>
            <a:ext cx="3240405" cy="58381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1053211" y="2273808"/>
            <a:ext cx="1495679" cy="309372"/>
          </a:xfrm>
          <a:prstGeom prst="roundRect">
            <a:avLst>
              <a:gd name="adj" fmla="val 3000"/>
            </a:avLst>
          </a:prstGeom>
          <a:solidFill>
            <a:srgbClr val="F1DCDB"/>
          </a:solidFill>
          <a:ln w="3175">
            <a:solidFill>
              <a:srgbClr val="943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84150">
              <a:lnSpc>
                <a:spcPts val="191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기혼, 이혼, 사별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59258" y="2341753"/>
            <a:ext cx="740283" cy="25031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9258" y="2361946"/>
            <a:ext cx="8805164" cy="1617091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1714500" y="2704719"/>
            <a:ext cx="1631442" cy="22085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59258" y="3853942"/>
            <a:ext cx="1641729" cy="25031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3576" y="3883914"/>
            <a:ext cx="8858885" cy="1426464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0" y="5500497"/>
            <a:ext cx="9144000" cy="13301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다자녀 정보 입력 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정확한 형제/자매 명수 및 본인의 서열을 입력(기혼자는 자녀 명수)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미혼의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본인의 형제가 3명 이상☞다자녀 국가장학금 지원(해당자), II유형 지원 우대 가능(대학별 상이)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기혼의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본인의 자녀가 3명 이상☞II유형 지원 우대 가능(대학별 상이)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다자녀 국가장학금 해당자의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경우,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정확한 형제/자매 명수 및 본인의 서열 입력 요청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신청완료 후 [장학금]-[장학금신청]-[서류제출현황]에서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서류제출 대상여부 확인 후 다자녀 증빙 서류 제출</a:t>
            </a:r>
          </a:p>
          <a:p>
            <a:pPr indent="78740">
              <a:lnSpc>
                <a:spcPts val="1335"/>
              </a:lnSpc>
              <a:tabLst>
                <a:tab pos="8427466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재외국민 입학전형 여부: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입학 당시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재외국민 특별전형으로 입학했는지 여부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선택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12</a:t>
            </a:r>
          </a:p>
          <a:p>
            <a:pPr indent="347980">
              <a:lnSpc>
                <a:spcPts val="1290"/>
              </a:lnSpc>
              <a:tabLst>
                <a:tab pos="8978519" algn="l"/>
              </a:tabLst>
            </a:pPr>
            <a:r>
              <a:rPr lang="en-US" altLang="ko-KR" sz="1200" b="1" dirty="0" smtClean="0">
                <a:solidFill>
                  <a:srgbClr val="CB0000"/>
                </a:solidFill>
              </a:rPr>
              <a:t>※ 실제와 다르게 선택하거나 국외 소득, 재산 신고 누락 시 학자금 지원이 제한되므로 선택 시 유의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9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신청서작성(03. 개인정보 입력)</a:t>
            </a:r>
          </a:p>
        </p:txBody>
      </p:sp>
      <p:sp>
        <p:nvSpPr>
          <p:cNvPr id="4" name="FreeForm 3"/>
          <p:cNvSpPr/>
          <p:nvPr/>
        </p:nvSpPr>
        <p:spPr>
          <a:xfrm>
            <a:off x="3443732" y="994410"/>
            <a:ext cx="1839849" cy="908812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9849" h="908812">
                <a:moveTo>
                  <a:pt x="5588" y="0"/>
                </a:moveTo>
                <a:lnTo>
                  <a:pt x="1839849" y="897509"/>
                </a:lnTo>
                <a:lnTo>
                  <a:pt x="1834261" y="908812"/>
                </a:lnTo>
                <a:lnTo>
                  <a:pt x="0" y="11430"/>
                </a:lnTo>
                <a:lnTo>
                  <a:pt x="5588" y="0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5186426" y="1818894"/>
            <a:ext cx="105664" cy="9144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664" h="91440">
                <a:moveTo>
                  <a:pt x="50673" y="1778"/>
                </a:moveTo>
                <a:lnTo>
                  <a:pt x="105664" y="84201"/>
                </a:lnTo>
                <a:lnTo>
                  <a:pt x="6731" y="91440"/>
                </a:lnTo>
                <a:cubicBezTo>
                  <a:pt x="3302" y="91694"/>
                  <a:pt x="254" y="89027"/>
                  <a:pt x="0" y="85598"/>
                </a:cubicBezTo>
                <a:cubicBezTo>
                  <a:pt x="-254" y="82042"/>
                  <a:pt x="2413" y="78994"/>
                  <a:pt x="5969" y="78740"/>
                </a:cubicBezTo>
                <a:lnTo>
                  <a:pt x="93853" y="72263"/>
                </a:lnTo>
                <a:lnTo>
                  <a:pt x="89027" y="82169"/>
                </a:lnTo>
                <a:lnTo>
                  <a:pt x="40132" y="8763"/>
                </a:lnTo>
                <a:cubicBezTo>
                  <a:pt x="38227" y="5842"/>
                  <a:pt x="38989" y="1905"/>
                  <a:pt x="41910" y="0"/>
                </a:cubicBezTo>
                <a:cubicBezTo>
                  <a:pt x="44831" y="-2032"/>
                  <a:pt x="48768" y="-1143"/>
                  <a:pt x="50673" y="1778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3344037" y="2192782"/>
            <a:ext cx="1938020" cy="628396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020" h="628396">
                <a:moveTo>
                  <a:pt x="3937" y="628396"/>
                </a:moveTo>
                <a:lnTo>
                  <a:pt x="1938020" y="12065"/>
                </a:lnTo>
                <a:lnTo>
                  <a:pt x="1934210" y="0"/>
                </a:lnTo>
                <a:lnTo>
                  <a:pt x="0" y="616331"/>
                </a:lnTo>
                <a:lnTo>
                  <a:pt x="3937" y="628396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5187696" y="2173478"/>
            <a:ext cx="104394" cy="9550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94" h="95504">
                <a:moveTo>
                  <a:pt x="37973" y="95123"/>
                </a:moveTo>
                <a:lnTo>
                  <a:pt x="104394" y="21590"/>
                </a:lnTo>
                <a:lnTo>
                  <a:pt x="7747" y="0"/>
                </a:lnTo>
                <a:cubicBezTo>
                  <a:pt x="4318" y="-635"/>
                  <a:pt x="889" y="1397"/>
                  <a:pt x="0" y="4826"/>
                </a:cubicBezTo>
                <a:cubicBezTo>
                  <a:pt x="-762" y="8128"/>
                  <a:pt x="1524" y="11557"/>
                  <a:pt x="4953" y="12319"/>
                </a:cubicBezTo>
                <a:lnTo>
                  <a:pt x="91059" y="31496"/>
                </a:lnTo>
                <a:lnTo>
                  <a:pt x="87630" y="21082"/>
                </a:lnTo>
                <a:lnTo>
                  <a:pt x="28448" y="86614"/>
                </a:lnTo>
                <a:cubicBezTo>
                  <a:pt x="26289" y="89154"/>
                  <a:pt x="26416" y="93218"/>
                  <a:pt x="29083" y="95504"/>
                </a:cubicBezTo>
                <a:cubicBezTo>
                  <a:pt x="31623" y="97917"/>
                  <a:pt x="35687" y="97663"/>
                  <a:pt x="37973" y="95123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45" y="1628902"/>
            <a:ext cx="919480" cy="6479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45" y="2296287"/>
            <a:ext cx="919480" cy="6479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45" y="2954655"/>
            <a:ext cx="919480" cy="64795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4749"/>
            <a:ext cx="9144000" cy="5649722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307340" y="1124712"/>
            <a:ext cx="364617" cy="360045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7659751" y="5733288"/>
            <a:ext cx="728599" cy="28803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신청서작성(04. 학자금유형 선택)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0" y="6054471"/>
            <a:ext cx="9144000" cy="77622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국가장학금(I유형 / II유형 / 다자녀 / 지역인재 동시 신청)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을 선택하여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신청!</a:t>
            </a:r>
          </a:p>
          <a:p>
            <a:pPr indent="24003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CB0000"/>
                </a:solidFill>
              </a:rPr>
              <a:t>※ 국가장학금 체크여부를 확인하세요!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신청하고자 하는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학자금유형 선택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(국가장학금과 국가 교육근로장학금 학자금 상품명이 비슷하므로 오신청하지 않도록 유의!)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일반 상환/취업 후 상환 학자금대출, 농어촌융자도 함께 선택하여 사전 신청 가능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99830" y="6623431"/>
            <a:ext cx="675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888888"/>
                </a:solidFill>
              </a:rPr>
              <a:t>10</a:t>
            </a:r>
            <a:endParaRPr lang="ko-KR" altLang="ko-KR" sz="1200" dirty="0">
              <a:solidFill>
                <a:srgbClr val="888888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720340" y="6630543"/>
            <a:ext cx="6228588" cy="762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8588" h="7620">
                <a:moveTo>
                  <a:pt x="0" y="0"/>
                </a:moveTo>
                <a:lnTo>
                  <a:pt x="2076196" y="0"/>
                </a:lnTo>
                <a:lnTo>
                  <a:pt x="4152392" y="0"/>
                </a:lnTo>
                <a:lnTo>
                  <a:pt x="6228588" y="0"/>
                </a:lnTo>
                <a:lnTo>
                  <a:pt x="6228588" y="7620"/>
                </a:lnTo>
                <a:lnTo>
                  <a:pt x="4152392" y="7620"/>
                </a:lnTo>
                <a:lnTo>
                  <a:pt x="2076196" y="7620"/>
                </a:lnTo>
                <a:lnTo>
                  <a:pt x="0" y="7620"/>
                </a:lnTo>
                <a:lnTo>
                  <a:pt x="0" y="0"/>
                </a:lnTo>
              </a:path>
            </a:pathLst>
          </a:custGeom>
          <a:solidFill>
            <a:srgbClr val="CB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5" y="476758"/>
            <a:ext cx="9124950" cy="5400548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318897" y="1261110"/>
            <a:ext cx="297180" cy="28803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0456" y="1700784"/>
            <a:ext cx="3377692" cy="1638808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615559" y="2973324"/>
            <a:ext cx="951230" cy="29895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2700">
              <a:lnSpc>
                <a:spcPts val="1885"/>
              </a:lnSpc>
            </a:pPr>
            <a:r>
              <a:rPr lang="en-US" altLang="ko-KR" sz="1200" b="1" dirty="0" smtClean="0">
                <a:solidFill>
                  <a:srgbClr val="C00000"/>
                </a:solidFill>
              </a:rPr>
              <a:t>①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002" y="3806825"/>
            <a:ext cx="9118473" cy="2161794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5908675" y="4234307"/>
            <a:ext cx="2416429" cy="396113"/>
          </a:xfrm>
          <a:prstGeom prst="rect">
            <a:avLst/>
          </a:prstGeom>
          <a:solidFill>
            <a:srgbClr val="F1DCDB"/>
          </a:solidFill>
          <a:ln w="3175">
            <a:solidFill>
              <a:srgbClr val="9437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3830">
              <a:lnSpc>
                <a:spcPts val="2205"/>
              </a:lnSpc>
            </a:pPr>
            <a:r>
              <a:rPr lang="en-US" altLang="ko-KR" sz="1100" b="1" dirty="0" smtClean="0">
                <a:solidFill>
                  <a:srgbClr val="000000"/>
                </a:solidFill>
              </a:rPr>
              <a:t>확인 클릭 후 신청 다음단계 진행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645527" y="5695696"/>
            <a:ext cx="742823" cy="27292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신청서작성(04. 학자금유형 선택)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525" y="6016625"/>
            <a:ext cx="9144000" cy="8310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105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중복지원자의 경우 안내 팝업 생성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중복지원여부와 관계없이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장학/대출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신청은 가능하나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, 중복지원상태 해소 후 다른 심사요건 충족 시 국가장학금 수혜 가능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[장학금]-[학자금 중복지원방지]-[중복지원현황 조회]에서 내역 확인 후 해소 필요</a:t>
            </a:r>
          </a:p>
          <a:p>
            <a:pPr indent="347980">
              <a:lnSpc>
                <a:spcPts val="1440"/>
              </a:lnSpc>
              <a:tabLst>
                <a:tab pos="8885174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※ 국가장학금 수혜 시 불이익이 없도록 사전 안내 및 중복지원 해소 적극 알림 목적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11</a:t>
            </a:r>
          </a:p>
        </p:txBody>
      </p:sp>
      <p:sp>
        <p:nvSpPr>
          <p:cNvPr id="9" name="FreeForm 8"/>
          <p:cNvSpPr/>
          <p:nvPr/>
        </p:nvSpPr>
        <p:spPr>
          <a:xfrm>
            <a:off x="7300214" y="4627372"/>
            <a:ext cx="578993" cy="1060323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993" h="1060323">
                <a:moveTo>
                  <a:pt x="11303" y="0"/>
                </a:moveTo>
                <a:lnTo>
                  <a:pt x="578993" y="1054227"/>
                </a:lnTo>
                <a:lnTo>
                  <a:pt x="567817" y="1060323"/>
                </a:lnTo>
                <a:lnTo>
                  <a:pt x="0" y="5969"/>
                </a:lnTo>
                <a:lnTo>
                  <a:pt x="11303" y="0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2015"/>
              </a:lnSpc>
            </a:pPr>
            <a:r>
              <a:rPr lang="en-US" altLang="ko-KR" sz="1200" b="1" dirty="0" smtClean="0">
                <a:solidFill>
                  <a:srgbClr val="C00000"/>
                </a:solidFill>
              </a:rPr>
              <a:t>②</a:t>
            </a:r>
          </a:p>
        </p:txBody>
      </p:sp>
      <p:sp>
        <p:nvSpPr>
          <p:cNvPr id="10" name="FreeForm 9"/>
          <p:cNvSpPr/>
          <p:nvPr/>
        </p:nvSpPr>
        <p:spPr>
          <a:xfrm>
            <a:off x="7792847" y="5590159"/>
            <a:ext cx="90043" cy="10553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43" h="105537">
                <a:moveTo>
                  <a:pt x="90043" y="6477"/>
                </a:moveTo>
                <a:lnTo>
                  <a:pt x="86614" y="105537"/>
                </a:lnTo>
                <a:lnTo>
                  <a:pt x="2159" y="53848"/>
                </a:lnTo>
                <a:cubicBezTo>
                  <a:pt x="-889" y="52070"/>
                  <a:pt x="-1778" y="48133"/>
                  <a:pt x="0" y="45085"/>
                </a:cubicBezTo>
                <a:cubicBezTo>
                  <a:pt x="1905" y="42164"/>
                  <a:pt x="5842" y="41148"/>
                  <a:pt x="8636" y="43053"/>
                </a:cubicBezTo>
                <a:lnTo>
                  <a:pt x="84074" y="89027"/>
                </a:lnTo>
                <a:lnTo>
                  <a:pt x="74422" y="94234"/>
                </a:lnTo>
                <a:lnTo>
                  <a:pt x="77343" y="6096"/>
                </a:lnTo>
                <a:cubicBezTo>
                  <a:pt x="77470" y="2540"/>
                  <a:pt x="80391" y="-127"/>
                  <a:pt x="83947" y="0"/>
                </a:cubicBezTo>
                <a:cubicBezTo>
                  <a:pt x="87503" y="127"/>
                  <a:pt x="90170" y="3048"/>
                  <a:pt x="90043" y="6477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086729" y="3267837"/>
            <a:ext cx="937768" cy="94513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7768" h="945134">
                <a:moveTo>
                  <a:pt x="8890" y="0"/>
                </a:moveTo>
                <a:lnTo>
                  <a:pt x="937768" y="936117"/>
                </a:lnTo>
                <a:lnTo>
                  <a:pt x="928751" y="945134"/>
                </a:lnTo>
                <a:lnTo>
                  <a:pt x="0" y="9017"/>
                </a:lnTo>
                <a:lnTo>
                  <a:pt x="8890" y="0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928485" y="4116832"/>
            <a:ext cx="100330" cy="10058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330" h="100584">
                <a:moveTo>
                  <a:pt x="75565" y="4572"/>
                </a:moveTo>
                <a:lnTo>
                  <a:pt x="100330" y="100584"/>
                </a:lnTo>
                <a:lnTo>
                  <a:pt x="4572" y="74930"/>
                </a:lnTo>
                <a:cubicBezTo>
                  <a:pt x="1270" y="74041"/>
                  <a:pt x="-762" y="70612"/>
                  <a:pt x="0" y="67183"/>
                </a:cubicBezTo>
                <a:cubicBezTo>
                  <a:pt x="1143" y="63754"/>
                  <a:pt x="4572" y="61722"/>
                  <a:pt x="8001" y="62738"/>
                </a:cubicBezTo>
                <a:lnTo>
                  <a:pt x="93218" y="85471"/>
                </a:lnTo>
                <a:lnTo>
                  <a:pt x="85344" y="93218"/>
                </a:lnTo>
                <a:lnTo>
                  <a:pt x="63246" y="7747"/>
                </a:lnTo>
                <a:cubicBezTo>
                  <a:pt x="62230" y="4445"/>
                  <a:pt x="64389" y="889"/>
                  <a:pt x="67818" y="0"/>
                </a:cubicBezTo>
                <a:cubicBezTo>
                  <a:pt x="71247" y="-762"/>
                  <a:pt x="74549" y="1397"/>
                  <a:pt x="75565" y="4572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71550"/>
            <a:ext cx="9107551" cy="50497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5858" y="656971"/>
            <a:ext cx="4471670" cy="4141597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2725801" y="3685032"/>
            <a:ext cx="1918081" cy="36144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48895">
              <a:lnSpc>
                <a:spcPts val="2235"/>
              </a:lnSpc>
            </a:pPr>
            <a:r>
              <a:rPr lang="en-US" altLang="ko-KR" sz="1400" b="1" dirty="0" smtClean="0">
                <a:solidFill>
                  <a:srgbClr val="C00000"/>
                </a:solidFill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12430" y="5397881"/>
            <a:ext cx="686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②</a:t>
            </a:r>
            <a:endParaRPr lang="ko-KR" altLang="ko-KR" sz="1400" b="1" dirty="0">
              <a:solidFill>
                <a:srgbClr val="C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8028432" y="5720334"/>
            <a:ext cx="503936" cy="30099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0" y="6404102"/>
            <a:ext cx="9144000" cy="44627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국가장학금 한눈에 보기(필수 단계이므로 미확인 시 진행 불가)</a:t>
            </a:r>
          </a:p>
          <a:p>
            <a:pPr indent="294640">
              <a:lnSpc>
                <a:spcPts val="127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국가장학금 신청 및 서류제출방법 등 확인 후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팝업 하단 확인 버튼 클릭!!(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확인 버튼 클릭 완료 후 다음 단계 진행 가능)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신청서작성(05. e-러닝 및 정보 입력)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19250"/>
            <a:ext cx="9144000" cy="2958846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3779901" y="2780919"/>
            <a:ext cx="2376297" cy="30492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8172450" y="4221099"/>
            <a:ext cx="432054" cy="28803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0" y="6400419"/>
            <a:ext cx="9144000" cy="45364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국가장학금 지급계좌 입력</a:t>
            </a:r>
          </a:p>
          <a:p>
            <a:pPr indent="294640">
              <a:lnSpc>
                <a:spcPts val="130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대학에서 입금할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신청학생 본인 명의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계좌번호 입력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신청서작성(05. e-러닝 및 정보 입력)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/>
          <p:cNvSpPr/>
          <p:nvPr/>
        </p:nvSpPr>
        <p:spPr>
          <a:xfrm>
            <a:off x="187452" y="514731"/>
            <a:ext cx="3615563" cy="28803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008" y="514858"/>
            <a:ext cx="8876919" cy="5943727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215138" y="1824736"/>
            <a:ext cx="4104513" cy="69469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87452" y="3441827"/>
            <a:ext cx="8880602" cy="295478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0" y="6396609"/>
            <a:ext cx="9144000" cy="4612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신청정보 확인</a:t>
            </a:r>
          </a:p>
          <a:p>
            <a:pPr indent="294640">
              <a:lnSpc>
                <a:spcPts val="133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신청 시 입력한 정보와 일치하는지 확인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신청서작성(06. 신청정보 확인)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50" y="533400"/>
            <a:ext cx="8724900" cy="5791200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251460" y="534416"/>
            <a:ext cx="648081" cy="21602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251460" y="3589274"/>
            <a:ext cx="648081" cy="21602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251460" y="4466209"/>
            <a:ext cx="648081" cy="21602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0" y="6396609"/>
            <a:ext cx="9144000" cy="46126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신청정보 확인</a:t>
            </a:r>
          </a:p>
          <a:p>
            <a:pPr indent="294640">
              <a:lnSpc>
                <a:spcPts val="133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신청 시 입력한 정보와 일치하는지 확인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15</a:t>
            </a:r>
          </a:p>
        </p:txBody>
      </p:sp>
      <p:sp>
        <p:nvSpPr>
          <p:cNvPr id="73" name="Rectangle 72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신청서작성(06. 신청정보 확인)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821" y="357124"/>
            <a:ext cx="8706358" cy="5833110"/>
          </a:xfrm>
          <a:prstGeom prst="rect">
            <a:avLst/>
          </a:prstGeom>
        </p:spPr>
      </p:pic>
      <p:sp>
        <p:nvSpPr>
          <p:cNvPr id="74" name="Rectangle 73"/>
          <p:cNvSpPr/>
          <p:nvPr/>
        </p:nvSpPr>
        <p:spPr>
          <a:xfrm>
            <a:off x="1619377" y="1205611"/>
            <a:ext cx="957326" cy="152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40005">
              <a:lnSpc>
                <a:spcPts val="1240"/>
              </a:lnSpc>
            </a:pPr>
            <a:r>
              <a:rPr lang="en-US" altLang="ko-KR" sz="700" b="1" dirty="0" smtClean="0">
                <a:solidFill>
                  <a:srgbClr val="FF0000"/>
                </a:solidFill>
              </a:rPr>
              <a:t>1~3일(휴일제외)후에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18821" y="2384298"/>
            <a:ext cx="3744468" cy="90665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218821" y="3453511"/>
            <a:ext cx="3744468" cy="91160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219456" y="4611243"/>
            <a:ext cx="3743706" cy="124752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0" y="6211062"/>
            <a:ext cx="9144000" cy="646303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소득구간(분위) 확인을 위한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본인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소득∙재산 및 학자금지원 자격요건 파악에 필요한 범위 내 활용 목적으로 개인정보 제공 동의</a:t>
            </a:r>
          </a:p>
          <a:p>
            <a:pPr indent="787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금융정보등(금융∙신용∙보험정보) 제공 동의 진행</a:t>
            </a:r>
          </a:p>
          <a:p>
            <a:pPr indent="78740">
              <a:lnSpc>
                <a:spcPts val="135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가구원 정보 제공동의 필요성, 진행방법 등 주의사항 확인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16</a:t>
            </a:r>
          </a:p>
        </p:txBody>
      </p:sp>
      <p:sp>
        <p:nvSpPr>
          <p:cNvPr id="79" name="Rectangle 78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신청서작성(06. 신청정보 확인)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821" y="357124"/>
            <a:ext cx="8706358" cy="5833110"/>
          </a:xfrm>
          <a:prstGeom prst="rect">
            <a:avLst/>
          </a:prstGeom>
        </p:spPr>
      </p:pic>
      <p:sp>
        <p:nvSpPr>
          <p:cNvPr id="80" name="Rectangle 79"/>
          <p:cNvSpPr/>
          <p:nvPr/>
        </p:nvSpPr>
        <p:spPr>
          <a:xfrm>
            <a:off x="1619377" y="1205611"/>
            <a:ext cx="957326" cy="152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40005">
              <a:lnSpc>
                <a:spcPts val="1240"/>
              </a:lnSpc>
            </a:pPr>
            <a:r>
              <a:rPr lang="en-US" altLang="ko-KR" sz="700" b="1" dirty="0" smtClean="0">
                <a:solidFill>
                  <a:srgbClr val="FF0000"/>
                </a:solidFill>
              </a:rPr>
              <a:t>1~3일(휴일제외)후에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0792" y="2417572"/>
            <a:ext cx="3762375" cy="1657350"/>
          </a:xfrm>
          <a:prstGeom prst="rect">
            <a:avLst/>
          </a:prstGeom>
        </p:spPr>
      </p:pic>
      <p:sp>
        <p:nvSpPr>
          <p:cNvPr id="81" name="Rectangle 80"/>
          <p:cNvSpPr/>
          <p:nvPr/>
        </p:nvSpPr>
        <p:spPr>
          <a:xfrm>
            <a:off x="4558157" y="3555238"/>
            <a:ext cx="982218" cy="39230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956423" y="5876290"/>
            <a:ext cx="458216" cy="29489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0" y="6400419"/>
            <a:ext cx="9144000" cy="45364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신청정보 확인</a:t>
            </a:r>
          </a:p>
          <a:p>
            <a:pPr indent="294640">
              <a:lnSpc>
                <a:spcPts val="130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신청 시 입력한 정보와 일치하는지 확인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17</a:t>
            </a:r>
          </a:p>
        </p:txBody>
      </p:sp>
      <p:sp>
        <p:nvSpPr>
          <p:cNvPr id="84" name="Rectangle 83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신청서작성(06. 신청정보 확인)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8821" y="357124"/>
            <a:ext cx="8706358" cy="583311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19628" y="1003554"/>
            <a:ext cx="3396615" cy="3729228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1619377" y="1205611"/>
            <a:ext cx="957326" cy="1522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40005">
              <a:lnSpc>
                <a:spcPts val="1210"/>
              </a:lnSpc>
            </a:pPr>
            <a:r>
              <a:rPr lang="en-US" altLang="ko-KR" sz="700" b="1" dirty="0" smtClean="0">
                <a:solidFill>
                  <a:srgbClr val="FF0000"/>
                </a:solidFill>
              </a:rPr>
              <a:t>1~3일(휴일제외)후에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693412" y="4167378"/>
            <a:ext cx="883031" cy="315595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7937373" y="5880100"/>
            <a:ext cx="503936" cy="29476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0" y="6212713"/>
            <a:ext cx="9144000" cy="64439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신청정보 공인인증서 확인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신청 시 입력한 정보와 일치하는지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확인 및 공인인증서 확인</a:t>
            </a:r>
          </a:p>
          <a:p>
            <a:pPr indent="294640">
              <a:lnSpc>
                <a:spcPts val="134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C00000"/>
                </a:solidFill>
              </a:rPr>
              <a:t>※ 해당 화면에서 공인인증서 확인 안 될 경우 국가장학금 신청이 불가하므로 최종 신청 여부 반드시 확인 필요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18</a:t>
            </a:r>
          </a:p>
        </p:txBody>
      </p:sp>
      <p:sp>
        <p:nvSpPr>
          <p:cNvPr id="91" name="Rectangle 90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신청서작성(06. 신청정보 확인)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79" y="374777"/>
            <a:ext cx="9144000" cy="5104257"/>
          </a:xfrm>
          <a:prstGeom prst="rect">
            <a:avLst/>
          </a:prstGeom>
        </p:spPr>
      </p:pic>
      <p:sp>
        <p:nvSpPr>
          <p:cNvPr id="92" name="Rectangle 91"/>
          <p:cNvSpPr/>
          <p:nvPr/>
        </p:nvSpPr>
        <p:spPr>
          <a:xfrm>
            <a:off x="8073644" y="3999738"/>
            <a:ext cx="1070229" cy="22275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0" y="5479161"/>
            <a:ext cx="9144000" cy="137287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신청서 작성완료 및 신청현황 확인</a:t>
            </a:r>
          </a:p>
          <a:p>
            <a:pPr indent="2946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CB0000"/>
                </a:solidFill>
              </a:rPr>
              <a:t>※ [장학금&gt; 장학금신청&gt; 신청현황]에서 신청 결과 확인 가능하며, 시스템 이용자가 많은 경우 해당 메뉴에 신청 내용이 출력될</a:t>
            </a:r>
          </a:p>
          <a:p>
            <a:pPr indent="456565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CB0000"/>
                </a:solidFill>
              </a:rPr>
              <a:t>때까지 5~10분 정도 소요될 수 있음</a:t>
            </a:r>
          </a:p>
          <a:p>
            <a:pPr indent="787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신청 1일~3일 이후 서류제출 대상자 여부 확인 필요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6FC0"/>
                </a:solidFill>
              </a:rPr>
              <a:t>- [장학금]-[장학금신청]-[서류제출현황]</a:t>
            </a:r>
          </a:p>
          <a:p>
            <a:pPr indent="7874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신청 시 입력한 가구원의 ‘가구원 정보제공 동의현황’ 반드시 확인 및 미동의 시 기한 내 완료해야 국가장학금 수혜 가능</a:t>
            </a:r>
          </a:p>
          <a:p>
            <a:pPr indent="78740">
              <a:lnSpc>
                <a:spcPts val="135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B0000"/>
                </a:solidFill>
              </a:rPr>
              <a:t>동의여부가 동의함으로 확인되는 경우 추가적인 가구원동의 필요 없음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19</a:t>
            </a:r>
          </a:p>
        </p:txBody>
      </p:sp>
      <p:sp>
        <p:nvSpPr>
          <p:cNvPr id="94" name="Rectangle 93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신청서작성(신청서 제출 완료)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8912"/>
            <a:ext cx="9144000" cy="5980303"/>
          </a:xfrm>
          <a:prstGeom prst="rect">
            <a:avLst/>
          </a:prstGeom>
        </p:spPr>
      </p:pic>
      <p:sp>
        <p:nvSpPr>
          <p:cNvPr id="95" name="Rectangle 94"/>
          <p:cNvSpPr/>
          <p:nvPr/>
        </p:nvSpPr>
        <p:spPr>
          <a:xfrm>
            <a:off x="0" y="6401181"/>
            <a:ext cx="9144000" cy="4521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가구원 정보제공 동의현황 확인 화면</a:t>
            </a:r>
          </a:p>
          <a:p>
            <a:pPr indent="294640">
              <a:lnSpc>
                <a:spcPts val="129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[장학금]-[소득구간(분위)]-[가구원 정보제공 동의현황]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신청하기 : 정보제공 동의현황 확인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86150"/>
            <a:ext cx="9144000" cy="291858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6758"/>
            <a:ext cx="9144000" cy="3012313"/>
          </a:xfrm>
          <a:prstGeom prst="rect">
            <a:avLst/>
          </a:prstGeom>
        </p:spPr>
      </p:pic>
      <p:sp>
        <p:nvSpPr>
          <p:cNvPr id="97" name="Rectangle 96"/>
          <p:cNvSpPr/>
          <p:nvPr/>
        </p:nvSpPr>
        <p:spPr>
          <a:xfrm>
            <a:off x="0" y="6404737"/>
            <a:ext cx="9144000" cy="44500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신청현황 확인하여 본인의 신청여부 확인 가능</a:t>
            </a:r>
          </a:p>
          <a:p>
            <a:pPr indent="78740">
              <a:lnSpc>
                <a:spcPts val="126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신청정보 수정 시 [장학금]-[장학금신청]-[신청현황]에서 우측 하단 “신청서수정” 클릭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21</a:t>
            </a:r>
          </a:p>
        </p:txBody>
      </p:sp>
      <p:sp>
        <p:nvSpPr>
          <p:cNvPr id="98" name="Rectangle 97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77923B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신청정보 수정 방법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496" y="440182"/>
            <a:ext cx="8332978" cy="5797169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3275838" y="2419350"/>
            <a:ext cx="3024378" cy="115366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6804279" y="5999734"/>
            <a:ext cx="639064" cy="23761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0" y="6404737"/>
            <a:ext cx="9144000" cy="44500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신청현황 확인하여 본인의 신청여부 확인 가능</a:t>
            </a:r>
          </a:p>
          <a:p>
            <a:pPr indent="78740">
              <a:lnSpc>
                <a:spcPts val="126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신청정보 수정 시 [장학금]-[장학금신청]-[신청현황]에서 우측 하단 “신청서수정” 클릭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22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77923B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신청정보 수정 방법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442" y="1484757"/>
            <a:ext cx="8928989" cy="2860802"/>
          </a:xfrm>
          <a:prstGeom prst="rect">
            <a:avLst/>
          </a:prstGeom>
        </p:spPr>
      </p:pic>
      <p:sp>
        <p:nvSpPr>
          <p:cNvPr id="103" name="Rectangle 102"/>
          <p:cNvSpPr/>
          <p:nvPr/>
        </p:nvSpPr>
        <p:spPr>
          <a:xfrm>
            <a:off x="254762" y="2636901"/>
            <a:ext cx="284734" cy="238125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7524369" y="3194685"/>
            <a:ext cx="1440180" cy="28435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0" y="6404737"/>
            <a:ext cx="9144000" cy="44500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신청현황 확인하여 본인의 신청여부 확인 가능</a:t>
            </a:r>
          </a:p>
          <a:p>
            <a:pPr indent="78740">
              <a:lnSpc>
                <a:spcPts val="126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신청정보 수정 시 [장학금]-[장학금신청]-[신청현황]에서 우측 하단 “신청수정” 클릭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23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77923B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신청정보 수정 방법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900" y="1068705"/>
            <a:ext cx="8966073" cy="4620768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6876161" y="2350262"/>
            <a:ext cx="648081" cy="393573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5653405" y="2492629"/>
            <a:ext cx="647954" cy="144526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2816860" y="3658235"/>
            <a:ext cx="659384" cy="26174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4139819" y="3780409"/>
            <a:ext cx="2808351" cy="71996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0" y="6402197"/>
            <a:ext cx="9144000" cy="4500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[장학금]-[장학금신청]-[신청현황]에서 우측하단 “신청수정” 클릭 후 “신청수정 팝업” 내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신청취소 클릭</a:t>
            </a:r>
          </a:p>
          <a:p>
            <a:pPr indent="78740">
              <a:lnSpc>
                <a:spcPts val="128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신청취소 후 재신청 시 정확한 정보로 입력하여 기한 내 신청 완료해야 함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24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77923B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신청정보 수정 방법(취소 후 재신청)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577" y="874649"/>
            <a:ext cx="8800846" cy="510882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73629" y="1574292"/>
            <a:ext cx="3396615" cy="3729228"/>
          </a:xfrm>
          <a:prstGeom prst="rect">
            <a:avLst/>
          </a:prstGeom>
        </p:spPr>
      </p:pic>
      <p:sp>
        <p:nvSpPr>
          <p:cNvPr id="113" name="Rectangle 112"/>
          <p:cNvSpPr/>
          <p:nvPr/>
        </p:nvSpPr>
        <p:spPr>
          <a:xfrm>
            <a:off x="6940296" y="2022729"/>
            <a:ext cx="647954" cy="393573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5717540" y="2131314"/>
            <a:ext cx="647954" cy="144526"/>
          </a:xfrm>
          <a:prstGeom prst="rect">
            <a:avLst/>
          </a:prstGeom>
          <a:solidFill>
            <a:srgbClr val="65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5" name="Rectangle 114"/>
          <p:cNvSpPr/>
          <p:nvPr/>
        </p:nvSpPr>
        <p:spPr>
          <a:xfrm>
            <a:off x="4470019" y="4799584"/>
            <a:ext cx="883158" cy="23761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0" y="6402197"/>
            <a:ext cx="9144000" cy="4500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0"/>
              </a:lnSpc>
              <a:tabLst>
                <a:tab pos="8427466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[장학금]-[장학금신청]-[신청현황]에서 우측하단 “신청수정” 클릭 후 “신청수정 팝업” 내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신청취소 클릭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29</a:t>
            </a:r>
          </a:p>
          <a:p>
            <a:pPr indent="78740">
              <a:lnSpc>
                <a:spcPts val="129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신청취소 후 재신청 시 정확한 정보로 입력하여 기한 내 신청 완료해야 함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25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77923B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신청정보 수정 방법(취소 후 재신청)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883" y="363220"/>
            <a:ext cx="8604504" cy="5658104"/>
          </a:xfrm>
          <a:prstGeom prst="rect">
            <a:avLst/>
          </a:prstGeom>
        </p:spPr>
      </p:pic>
      <p:sp>
        <p:nvSpPr>
          <p:cNvPr id="118" name="Rectangle 117"/>
          <p:cNvSpPr/>
          <p:nvPr/>
        </p:nvSpPr>
        <p:spPr>
          <a:xfrm>
            <a:off x="206883" y="1484884"/>
            <a:ext cx="4518279" cy="647954"/>
          </a:xfrm>
          <a:prstGeom prst="rect">
            <a:avLst/>
          </a:prstGeom>
          <a:noFill/>
          <a:ln w="3175">
            <a:solidFill>
              <a:srgbClr val="4F8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206883" y="2420874"/>
            <a:ext cx="8604504" cy="302437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6948297" y="5772404"/>
            <a:ext cx="1138809" cy="229997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0" y="6397371"/>
            <a:ext cx="9144000" cy="4597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신청취소 후 재신청 시 정확한 정보로 입력하여 신청 기간 내 반드시 신청 완료해야 함</a:t>
            </a:r>
          </a:p>
          <a:p>
            <a:pPr indent="78740">
              <a:lnSpc>
                <a:spcPts val="132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국가장학금 신청방법 : 학생 신청매뉴얼 참고 (p.1 ~)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26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77923B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신청정보 수정 방법(취소 후 재신청)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93" y="441960"/>
            <a:ext cx="8913241" cy="535724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7104" y="1101217"/>
            <a:ext cx="2725166" cy="3183890"/>
          </a:xfrm>
          <a:prstGeom prst="rect">
            <a:avLst/>
          </a:prstGeom>
        </p:spPr>
      </p:pic>
      <p:sp>
        <p:nvSpPr>
          <p:cNvPr id="123" name="Rectangle 122"/>
          <p:cNvSpPr/>
          <p:nvPr/>
        </p:nvSpPr>
        <p:spPr>
          <a:xfrm>
            <a:off x="26289" y="2399919"/>
            <a:ext cx="3897630" cy="104927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8322691" y="2664079"/>
            <a:ext cx="615315" cy="22123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885557" y="2600833"/>
            <a:ext cx="686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①</a:t>
            </a:r>
            <a:endParaRPr lang="ko-KR" altLang="ko-KR" sz="1400" b="1" dirty="0">
              <a:solidFill>
                <a:srgbClr val="C00000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5292090" y="3854831"/>
            <a:ext cx="708406" cy="20294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50158" y="4028821"/>
            <a:ext cx="686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②</a:t>
            </a:r>
            <a:endParaRPr lang="ko-KR" altLang="ko-KR" sz="1400" b="1" dirty="0">
              <a:solidFill>
                <a:srgbClr val="C00000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3958" y="4332224"/>
            <a:ext cx="2642616" cy="1187450"/>
          </a:xfrm>
          <a:prstGeom prst="rect">
            <a:avLst/>
          </a:prstGeom>
        </p:spPr>
      </p:pic>
      <p:sp>
        <p:nvSpPr>
          <p:cNvPr id="126" name="Rectangle 125"/>
          <p:cNvSpPr/>
          <p:nvPr/>
        </p:nvSpPr>
        <p:spPr>
          <a:xfrm>
            <a:off x="3652266" y="4370197"/>
            <a:ext cx="615188" cy="22123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3569462" y="4729734"/>
            <a:ext cx="923544" cy="23596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85922" y="4680458"/>
            <a:ext cx="6863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③</a:t>
            </a:r>
            <a:endParaRPr lang="ko-KR" altLang="ko-KR" sz="1400" b="1" dirty="0">
              <a:solidFill>
                <a:srgbClr val="C00000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7963535" y="5229225"/>
            <a:ext cx="609981" cy="12293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29" name="Rectangle 128"/>
          <p:cNvSpPr/>
          <p:nvPr/>
        </p:nvSpPr>
        <p:spPr>
          <a:xfrm>
            <a:off x="0" y="5843651"/>
            <a:ext cx="9144000" cy="101320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한국장학재단 홈페이지(www.kosaf.go.kr) 접속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[장학금]-[소득구간(분위) ]-[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가구원(부모 또는 배우자) 정보제공 동의 하기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] </a:t>
            </a:r>
            <a:r>
              <a:rPr lang="en-US" altLang="ko-KR" sz="1200" dirty="0" smtClean="0">
                <a:solidFill>
                  <a:srgbClr val="000000"/>
                </a:solidFill>
              </a:rPr>
              <a:t>클릭</a:t>
            </a:r>
          </a:p>
          <a:p>
            <a:pPr indent="240030">
              <a:lnSpc>
                <a:spcPts val="143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※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준비사항 : 부모 또는 배우자의 공인인증서 지참</a:t>
            </a:r>
          </a:p>
          <a:p>
            <a:pPr indent="78740">
              <a:lnSpc>
                <a:spcPts val="143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① 개인정보제공 및 약관동의, ② 실명확인, ③ 공인인증서 인증</a:t>
            </a:r>
          </a:p>
          <a:p>
            <a:pPr indent="78740">
              <a:lnSpc>
                <a:spcPts val="1365"/>
              </a:lnSpc>
              <a:tabLst>
                <a:tab pos="8894699" algn="l"/>
              </a:tabLst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개인정보를 제공하는 사람(대학생의 부∙모 또는 배우자)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공인인증서 인증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27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930908" y="6053963"/>
            <a:ext cx="1187196" cy="3175"/>
          </a:xfrm>
          <a:prstGeom prst="line">
            <a:avLst/>
          </a:prstGeom>
          <a:ln w="762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가구원 동의 절차</a:t>
            </a:r>
          </a:p>
        </p:txBody>
      </p:sp>
      <p:sp>
        <p:nvSpPr>
          <p:cNvPr id="13" name="FreeForm 12"/>
          <p:cNvSpPr/>
          <p:nvPr/>
        </p:nvSpPr>
        <p:spPr>
          <a:xfrm>
            <a:off x="4374007" y="4280281"/>
            <a:ext cx="114173" cy="458343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73" h="458343">
                <a:moveTo>
                  <a:pt x="12319" y="458343"/>
                </a:moveTo>
                <a:lnTo>
                  <a:pt x="114173" y="2794"/>
                </a:lnTo>
                <a:lnTo>
                  <a:pt x="101727" y="0"/>
                </a:lnTo>
                <a:lnTo>
                  <a:pt x="0" y="455549"/>
                </a:lnTo>
                <a:lnTo>
                  <a:pt x="12319" y="458343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4417314" y="4269359"/>
            <a:ext cx="97536" cy="102362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536" h="102362">
                <a:moveTo>
                  <a:pt x="97536" y="94488"/>
                </a:moveTo>
                <a:lnTo>
                  <a:pt x="67437" y="0"/>
                </a:lnTo>
                <a:lnTo>
                  <a:pt x="0" y="72644"/>
                </a:lnTo>
                <a:cubicBezTo>
                  <a:pt x="-2286" y="75184"/>
                  <a:pt x="-2159" y="79248"/>
                  <a:pt x="381" y="81661"/>
                </a:cubicBezTo>
                <a:cubicBezTo>
                  <a:pt x="2921" y="84201"/>
                  <a:pt x="6985" y="83820"/>
                  <a:pt x="9398" y="81280"/>
                </a:cubicBezTo>
                <a:lnTo>
                  <a:pt x="69342" y="16637"/>
                </a:lnTo>
                <a:lnTo>
                  <a:pt x="58674" y="14351"/>
                </a:lnTo>
                <a:lnTo>
                  <a:pt x="85471" y="98298"/>
                </a:lnTo>
                <a:cubicBezTo>
                  <a:pt x="86487" y="101600"/>
                  <a:pt x="90043" y="103505"/>
                  <a:pt x="93345" y="102362"/>
                </a:cubicBezTo>
                <a:cubicBezTo>
                  <a:pt x="96774" y="101346"/>
                  <a:pt x="98552" y="97790"/>
                  <a:pt x="97536" y="94488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267454" y="4482211"/>
            <a:ext cx="1725168" cy="27432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5168" h="27432">
                <a:moveTo>
                  <a:pt x="127" y="27432"/>
                </a:moveTo>
                <a:lnTo>
                  <a:pt x="1725168" y="12700"/>
                </a:lnTo>
                <a:lnTo>
                  <a:pt x="1725041" y="0"/>
                </a:lnTo>
                <a:lnTo>
                  <a:pt x="0" y="14732"/>
                </a:lnTo>
                <a:lnTo>
                  <a:pt x="127" y="27432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910453" y="4439158"/>
            <a:ext cx="94742" cy="9994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742" h="99949">
                <a:moveTo>
                  <a:pt x="9525" y="99949"/>
                </a:moveTo>
                <a:lnTo>
                  <a:pt x="94742" y="49276"/>
                </a:lnTo>
                <a:lnTo>
                  <a:pt x="8763" y="0"/>
                </a:lnTo>
                <a:cubicBezTo>
                  <a:pt x="5715" y="-1651"/>
                  <a:pt x="1778" y="-635"/>
                  <a:pt x="0" y="2413"/>
                </a:cubicBezTo>
                <a:cubicBezTo>
                  <a:pt x="-1651" y="5461"/>
                  <a:pt x="-635" y="9271"/>
                  <a:pt x="2413" y="11049"/>
                </a:cubicBezTo>
                <a:lnTo>
                  <a:pt x="78994" y="54864"/>
                </a:lnTo>
                <a:lnTo>
                  <a:pt x="78867" y="43942"/>
                </a:lnTo>
                <a:lnTo>
                  <a:pt x="3048" y="89027"/>
                </a:lnTo>
                <a:cubicBezTo>
                  <a:pt x="127" y="90805"/>
                  <a:pt x="-889" y="94742"/>
                  <a:pt x="889" y="97663"/>
                </a:cubicBezTo>
                <a:cubicBezTo>
                  <a:pt x="2667" y="100711"/>
                  <a:pt x="6604" y="101727"/>
                  <a:pt x="9525" y="99949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525" y="404749"/>
            <a:ext cx="8772906" cy="5812409"/>
          </a:xfrm>
          <a:prstGeom prst="rect">
            <a:avLst/>
          </a:prstGeom>
        </p:spPr>
      </p:pic>
      <p:sp>
        <p:nvSpPr>
          <p:cNvPr id="131" name="Rectangle 130"/>
          <p:cNvSpPr/>
          <p:nvPr/>
        </p:nvSpPr>
        <p:spPr>
          <a:xfrm>
            <a:off x="6041009" y="1598041"/>
            <a:ext cx="378333" cy="115697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6767068" y="1599311"/>
            <a:ext cx="378460" cy="115697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1807591" y="1628902"/>
            <a:ext cx="892175" cy="11671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4" name="Rectangle 133"/>
          <p:cNvSpPr/>
          <p:nvPr/>
        </p:nvSpPr>
        <p:spPr>
          <a:xfrm>
            <a:off x="7812405" y="2654554"/>
            <a:ext cx="647954" cy="22402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5" name="Rectangle 134"/>
          <p:cNvSpPr/>
          <p:nvPr/>
        </p:nvSpPr>
        <p:spPr>
          <a:xfrm>
            <a:off x="3195828" y="3706241"/>
            <a:ext cx="4284345" cy="158419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1990" y="3723259"/>
            <a:ext cx="4258056" cy="1354836"/>
          </a:xfrm>
          <a:prstGeom prst="rect">
            <a:avLst/>
          </a:prstGeom>
        </p:spPr>
      </p:pic>
      <p:sp>
        <p:nvSpPr>
          <p:cNvPr id="136" name="Rectangle 135"/>
          <p:cNvSpPr/>
          <p:nvPr/>
        </p:nvSpPr>
        <p:spPr>
          <a:xfrm>
            <a:off x="287655" y="3933063"/>
            <a:ext cx="2196084" cy="194424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7" name="Rectangle 136"/>
          <p:cNvSpPr/>
          <p:nvPr/>
        </p:nvSpPr>
        <p:spPr>
          <a:xfrm>
            <a:off x="8363331" y="5971921"/>
            <a:ext cx="660654" cy="228473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8" name="Rectangle 137"/>
          <p:cNvSpPr/>
          <p:nvPr/>
        </p:nvSpPr>
        <p:spPr>
          <a:xfrm>
            <a:off x="0" y="6217158"/>
            <a:ext cx="9144000" cy="63550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[학생신청정보 존재 시]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동의대상자 선택 ☞ 개인정보 및 금융정보 제공 동의박스 체크 ☞ 동의완료(공인인증서)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[학생신청정보 미존재 시]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동의대상자 정보 직접입력 ☞ 동의대상자(신청자) 선택 ☞ 개인정보 및 금융정보 제공 동의박스 체크</a:t>
            </a:r>
          </a:p>
          <a:p>
            <a:pPr indent="294640">
              <a:lnSpc>
                <a:spcPts val="1305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☞ 동의완료(공인인증서)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28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가구원 동의 절차</a:t>
            </a:r>
          </a:p>
        </p:txBody>
      </p:sp>
      <p:sp>
        <p:nvSpPr>
          <p:cNvPr id="17" name="FreeForm 16"/>
          <p:cNvSpPr/>
          <p:nvPr/>
        </p:nvSpPr>
        <p:spPr>
          <a:xfrm>
            <a:off x="6774307" y="2888234"/>
            <a:ext cx="1257427" cy="81661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427" h="816610">
                <a:moveTo>
                  <a:pt x="1250696" y="0"/>
                </a:moveTo>
                <a:lnTo>
                  <a:pt x="0" y="805942"/>
                </a:lnTo>
                <a:lnTo>
                  <a:pt x="6731" y="816610"/>
                </a:lnTo>
                <a:lnTo>
                  <a:pt x="1257427" y="10668"/>
                </a:lnTo>
                <a:lnTo>
                  <a:pt x="1250696" y="0"/>
                </a:ln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766941" y="3615182"/>
            <a:ext cx="105283" cy="9105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283" h="91059">
                <a:moveTo>
                  <a:pt x="45085" y="2794"/>
                </a:moveTo>
                <a:lnTo>
                  <a:pt x="0" y="91059"/>
                </a:lnTo>
                <a:lnTo>
                  <a:pt x="99187" y="86741"/>
                </a:lnTo>
                <a:cubicBezTo>
                  <a:pt x="102616" y="86614"/>
                  <a:pt x="105410" y="83566"/>
                  <a:pt x="105283" y="80137"/>
                </a:cubicBezTo>
                <a:cubicBezTo>
                  <a:pt x="105156" y="76581"/>
                  <a:pt x="102108" y="73914"/>
                  <a:pt x="98679" y="74041"/>
                </a:cubicBezTo>
                <a:lnTo>
                  <a:pt x="10541" y="77978"/>
                </a:lnTo>
                <a:lnTo>
                  <a:pt x="16383" y="87122"/>
                </a:lnTo>
                <a:lnTo>
                  <a:pt x="56388" y="8509"/>
                </a:lnTo>
                <a:cubicBezTo>
                  <a:pt x="58039" y="5461"/>
                  <a:pt x="56642" y="1524"/>
                  <a:pt x="53467" y="0"/>
                </a:cubicBezTo>
                <a:cubicBezTo>
                  <a:pt x="50419" y="-1651"/>
                  <a:pt x="46736" y="-381"/>
                  <a:pt x="45085" y="2794"/>
                </a:cubicBezTo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" y="548894"/>
            <a:ext cx="8821547" cy="5530596"/>
          </a:xfrm>
          <a:prstGeom prst="rect">
            <a:avLst/>
          </a:prstGeom>
        </p:spPr>
      </p:pic>
      <p:sp>
        <p:nvSpPr>
          <p:cNvPr id="140" name="Rectangle 139"/>
          <p:cNvSpPr/>
          <p:nvPr/>
        </p:nvSpPr>
        <p:spPr>
          <a:xfrm>
            <a:off x="7348347" y="908685"/>
            <a:ext cx="1656207" cy="3826764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783066" y="6263513"/>
            <a:ext cx="675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888888"/>
                </a:solidFill>
              </a:rPr>
              <a:t>29</a:t>
            </a:r>
            <a:endParaRPr lang="ko-KR" altLang="ko-KR" sz="1200" dirty="0">
              <a:solidFill>
                <a:srgbClr val="888888"/>
              </a:solidFill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0" y="6586474"/>
            <a:ext cx="9144000" cy="26619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[한국장학재단 홈페이지]-[장학금]-[소득구간(분위) ]-[한눈에 보는 소득구간(분위)]에서 소득산정절차 및 자세한 사항 확인 가능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소득산정방식 안내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0149"/>
            <a:ext cx="9144000" cy="5289804"/>
          </a:xfrm>
          <a:prstGeom prst="rect">
            <a:avLst/>
          </a:prstGeom>
        </p:spPr>
      </p:pic>
      <p:sp>
        <p:nvSpPr>
          <p:cNvPr id="143" name="Rectangle 142"/>
          <p:cNvSpPr/>
          <p:nvPr/>
        </p:nvSpPr>
        <p:spPr>
          <a:xfrm>
            <a:off x="3491865" y="1174369"/>
            <a:ext cx="3816477" cy="31038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596378" y="5447284"/>
            <a:ext cx="791972" cy="26111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0" y="5850509"/>
            <a:ext cx="9144000" cy="99949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서류제출대상자 확인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홈페이지 서류제출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[장학금]-[장학금신청]-[서류제출현황]-우측 하단 “서류제출” 클릭 후 해당 서류 파일 업로드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다자녀 가구 증빙 서류(제출대상자 서류 제출)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미혼의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본인의 형제가 3명 이상(부 또는 모 명의 가족관계증명서(상세) 제출)</a:t>
            </a:r>
          </a:p>
          <a:p>
            <a:pPr indent="294640">
              <a:lnSpc>
                <a:spcPts val="131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기혼의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본인의 자녀가 3명 이상(본인 명의 가족관계증명서(상세) 제출)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30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서류제출 (홈페이지 업로드)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2554" y="1557020"/>
            <a:ext cx="3779774" cy="333870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0149"/>
            <a:ext cx="9144000" cy="5289804"/>
          </a:xfrm>
          <a:prstGeom prst="rect">
            <a:avLst/>
          </a:prstGeom>
        </p:spPr>
      </p:pic>
      <p:sp>
        <p:nvSpPr>
          <p:cNvPr id="147" name="Rectangle 146"/>
          <p:cNvSpPr/>
          <p:nvPr/>
        </p:nvSpPr>
        <p:spPr>
          <a:xfrm>
            <a:off x="6845808" y="3027807"/>
            <a:ext cx="576072" cy="202565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8376666" y="5457317"/>
            <a:ext cx="684530" cy="26111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0" y="5850509"/>
            <a:ext cx="9144000" cy="99949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85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서류제출대상자 확인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홈페이지 서류제출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: [장학금]-[장학금신청]-[서류제출현황]-우측 하단 “서류제출” 클릭 후 해당 서류 파일 업로드</a:t>
            </a:r>
          </a:p>
          <a:p>
            <a:pPr indent="787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</a:t>
            </a:r>
            <a:r>
              <a:rPr lang="en-US" altLang="ko-KR" sz="1200" b="1" dirty="0" smtClean="0">
                <a:solidFill>
                  <a:srgbClr val="006FC0"/>
                </a:solidFill>
              </a:rPr>
              <a:t>다자녀 가구 증빙 서류(제출대상자 서류 제출)</a:t>
            </a:r>
          </a:p>
          <a:p>
            <a:pPr indent="2946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미혼의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본인의 형제가 3명 이상(부 또는 모 명의 가족관계증명서(상세) 제출)</a:t>
            </a:r>
          </a:p>
          <a:p>
            <a:pPr indent="294640">
              <a:lnSpc>
                <a:spcPts val="1310"/>
              </a:lnSpc>
              <a:tabLst>
                <a:tab pos="8894699" algn="l"/>
              </a:tabLst>
            </a:pPr>
            <a:r>
              <a:rPr lang="en-US" altLang="ko-KR" sz="1200" b="1" dirty="0" smtClean="0">
                <a:solidFill>
                  <a:srgbClr val="000000"/>
                </a:solidFill>
              </a:rPr>
              <a:t>- </a:t>
            </a:r>
            <a:r>
              <a:rPr lang="en-US" altLang="ko-KR" sz="1200" b="1" dirty="0" smtClean="0">
                <a:solidFill>
                  <a:srgbClr val="C00000"/>
                </a:solidFill>
              </a:rPr>
              <a:t>기혼의 </a:t>
            </a:r>
            <a:r>
              <a:rPr lang="en-US" altLang="ko-KR" sz="1200" b="1" dirty="0" smtClean="0">
                <a:solidFill>
                  <a:srgbClr val="000000"/>
                </a:solidFill>
              </a:rPr>
              <a:t>경우 본인의 자녀가 3명 이상(본인 명의 가족관계증명서(상세) 제출)</a:t>
            </a:r>
            <a:r>
              <a:rPr lang="en-US" altLang="ko-KR" dirty="0" smtClean="0"/>
              <a:t>	</a:t>
            </a:r>
            <a:r>
              <a:rPr lang="en-US" altLang="ko-KR" sz="1200" dirty="0" smtClean="0">
                <a:solidFill>
                  <a:srgbClr val="888888"/>
                </a:solidFill>
              </a:rPr>
              <a:t>31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서류제출 (홈페이지 업로드)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1916" y="452628"/>
            <a:ext cx="3119628" cy="516636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916" y="452628"/>
            <a:ext cx="3119628" cy="516636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7656" y="452628"/>
            <a:ext cx="3191256" cy="512064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7656" y="452628"/>
            <a:ext cx="3191256" cy="512064"/>
          </a:xfrm>
          <a:prstGeom prst="rect">
            <a:avLst/>
          </a:prstGeom>
        </p:spPr>
      </p:pic>
      <p:sp>
        <p:nvSpPr>
          <p:cNvPr id="159" name="Rectangle 158"/>
          <p:cNvSpPr/>
          <p:nvPr/>
        </p:nvSpPr>
        <p:spPr>
          <a:xfrm>
            <a:off x="899541" y="476631"/>
            <a:ext cx="3024378" cy="422275"/>
          </a:xfrm>
          <a:prstGeom prst="rect">
            <a:avLst/>
          </a:prstGeom>
          <a:noFill/>
          <a:ln w="3175">
            <a:solidFill>
              <a:srgbClr val="46AA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056640">
              <a:lnSpc>
                <a:spcPts val="2520"/>
              </a:lnSpc>
            </a:pPr>
            <a:r>
              <a:rPr lang="en-US" altLang="ko-KR" dirty="0" smtClean="0">
                <a:solidFill>
                  <a:srgbClr val="FFFFFF"/>
                </a:solidFill>
              </a:rPr>
              <a:t>Good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4915535" y="476631"/>
            <a:ext cx="3096387" cy="418084"/>
          </a:xfrm>
          <a:prstGeom prst="rect">
            <a:avLst/>
          </a:prstGeom>
          <a:noFill/>
          <a:ln w="3175">
            <a:solidFill>
              <a:srgbClr val="46AA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207770">
              <a:lnSpc>
                <a:spcPts val="2710"/>
              </a:lnSpc>
            </a:pPr>
            <a:r>
              <a:rPr lang="en-US" altLang="ko-KR" dirty="0" smtClean="0">
                <a:solidFill>
                  <a:srgbClr val="FFFFFF"/>
                </a:solidFill>
              </a:rPr>
              <a:t>Bad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899541" y="476631"/>
            <a:ext cx="3024378" cy="3175"/>
          </a:xfrm>
          <a:prstGeom prst="line">
            <a:avLst/>
          </a:prstGeom>
          <a:ln w="13208">
            <a:solidFill>
              <a:srgbClr val="34B2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915535" y="476631"/>
            <a:ext cx="3096387" cy="3175"/>
          </a:xfrm>
          <a:prstGeom prst="line">
            <a:avLst/>
          </a:prstGeom>
          <a:ln w="13081">
            <a:solidFill>
              <a:srgbClr val="34B2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899541" y="555879"/>
            <a:ext cx="3024378" cy="3175"/>
          </a:xfrm>
          <a:prstGeom prst="line">
            <a:avLst/>
          </a:prstGeom>
          <a:ln w="13208">
            <a:solidFill>
              <a:srgbClr val="35B1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4915535" y="555879"/>
            <a:ext cx="3096387" cy="3175"/>
          </a:xfrm>
          <a:prstGeom prst="line">
            <a:avLst/>
          </a:prstGeom>
          <a:ln w="13081">
            <a:solidFill>
              <a:srgbClr val="35B1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541" y="635000"/>
            <a:ext cx="3024378" cy="3175"/>
          </a:xfrm>
          <a:prstGeom prst="line">
            <a:avLst/>
          </a:prstGeom>
          <a:ln w="6604">
            <a:solidFill>
              <a:srgbClr val="34A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915535" y="635000"/>
            <a:ext cx="3096387" cy="3175"/>
          </a:xfrm>
          <a:prstGeom prst="line">
            <a:avLst/>
          </a:prstGeom>
          <a:ln w="6604">
            <a:solidFill>
              <a:srgbClr val="34A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899541" y="714248"/>
            <a:ext cx="3024378" cy="3175"/>
          </a:xfrm>
          <a:prstGeom prst="line">
            <a:avLst/>
          </a:prstGeom>
          <a:ln w="6604">
            <a:solidFill>
              <a:srgbClr val="30A2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915535" y="714248"/>
            <a:ext cx="3096387" cy="3175"/>
          </a:xfrm>
          <a:prstGeom prst="line">
            <a:avLst/>
          </a:prstGeom>
          <a:ln w="6477">
            <a:solidFill>
              <a:srgbClr val="30A2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899541" y="793369"/>
            <a:ext cx="3024378" cy="3175"/>
          </a:xfrm>
          <a:prstGeom prst="line">
            <a:avLst/>
          </a:prstGeom>
          <a:ln w="6604">
            <a:solidFill>
              <a:srgbClr val="2D98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4915535" y="793369"/>
            <a:ext cx="3096387" cy="3175"/>
          </a:xfrm>
          <a:prstGeom prst="line">
            <a:avLst/>
          </a:prstGeom>
          <a:ln w="6477">
            <a:solidFill>
              <a:srgbClr val="2D98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899541" y="872617"/>
            <a:ext cx="3024378" cy="3175"/>
          </a:xfrm>
          <a:prstGeom prst="line">
            <a:avLst/>
          </a:prstGeom>
          <a:ln w="6604">
            <a:solidFill>
              <a:srgbClr val="298E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79"/>
          <p:cNvCxnSpPr/>
          <p:nvPr/>
        </p:nvCxnSpPr>
        <p:spPr>
          <a:xfrm>
            <a:off x="4915535" y="872617"/>
            <a:ext cx="3096387" cy="3175"/>
          </a:xfrm>
          <a:prstGeom prst="line">
            <a:avLst/>
          </a:prstGeom>
          <a:ln w="6604">
            <a:solidFill>
              <a:srgbClr val="298E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ounded Rectangle 160"/>
          <p:cNvSpPr/>
          <p:nvPr/>
        </p:nvSpPr>
        <p:spPr>
          <a:xfrm>
            <a:off x="927608" y="983996"/>
            <a:ext cx="2938526" cy="705358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0815">
              <a:lnSpc>
                <a:spcPts val="20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반드시 본인 명의로 신청</a:t>
            </a:r>
          </a:p>
          <a:p>
            <a:pPr indent="238125">
              <a:lnSpc>
                <a:spcPts val="172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수혜 받을 대학생 본인이 정확한 대학</a:t>
            </a:r>
          </a:p>
          <a:p>
            <a:pPr indent="367665">
              <a:lnSpc>
                <a:spcPts val="1405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및 가족정보를 입력하여 신청 완료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07280" y="983996"/>
            <a:ext cx="3096387" cy="725424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87630">
              <a:lnSpc>
                <a:spcPts val="170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부모 등 타인 명의로 신청 시</a:t>
            </a:r>
          </a:p>
          <a:p>
            <a:pPr indent="8763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국가장학금 수혜 불가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4907280" y="1770253"/>
            <a:ext cx="3096387" cy="744601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85725">
              <a:lnSpc>
                <a:spcPts val="115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잘못된 대학명으로 신청하거나 확정되지</a:t>
            </a:r>
          </a:p>
          <a:p>
            <a:pPr indent="85725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않은 대학으로 신청할 경우 심사가 지연</a:t>
            </a:r>
          </a:p>
          <a:p>
            <a:pPr indent="85725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되거나 국가장학금 수혜 불가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927608" y="1774571"/>
            <a:ext cx="2938526" cy="735711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154305">
              <a:lnSpc>
                <a:spcPts val="116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정확한 소속대학으로 신청</a:t>
            </a:r>
          </a:p>
          <a:p>
            <a:pPr indent="262890">
              <a:lnSpc>
                <a:spcPts val="142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학교정보 입력 시 비슷한 이름의</a:t>
            </a:r>
          </a:p>
          <a:p>
            <a:pPr indent="351155">
              <a:lnSpc>
                <a:spcPts val="134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타 대학을 선택하지 않도록 유의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4907280" y="2575560"/>
            <a:ext cx="3096387" cy="950722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93980">
              <a:lnSpc>
                <a:spcPts val="219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(예시) ’18년 2학기 신입생이 ’19년 1학기</a:t>
            </a:r>
          </a:p>
          <a:p>
            <a:pPr indent="579755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에도 “신입”으로 신청</a:t>
            </a:r>
          </a:p>
          <a:p>
            <a:pPr indent="9398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☞ ‘신입,편입,재입학’ 학기 이후 학기는</a:t>
            </a:r>
          </a:p>
          <a:p>
            <a:pPr indent="309880">
              <a:lnSpc>
                <a:spcPts val="1440"/>
              </a:lnSpc>
            </a:pPr>
            <a:r>
              <a:rPr lang="en-US" altLang="ko-KR" sz="1200" b="1" u="sng" dirty="0" smtClean="0">
                <a:solidFill>
                  <a:srgbClr val="FF0000"/>
                </a:solidFill>
              </a:rPr>
              <a:t>‘재학생’</a:t>
            </a:r>
          </a:p>
        </p:txBody>
      </p:sp>
      <p:sp>
        <p:nvSpPr>
          <p:cNvPr id="166" name="Rounded Rectangle 165"/>
          <p:cNvSpPr/>
          <p:nvPr/>
        </p:nvSpPr>
        <p:spPr>
          <a:xfrm>
            <a:off x="927608" y="2584450"/>
            <a:ext cx="2938526" cy="950722"/>
          </a:xfrm>
          <a:prstGeom prst="roundRect">
            <a:avLst>
              <a:gd name="adj" fmla="val 4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146050">
              <a:lnSpc>
                <a:spcPts val="173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본인의 정확한 학적 입력</a:t>
            </a:r>
          </a:p>
          <a:p>
            <a:pPr indent="254635">
              <a:lnSpc>
                <a:spcPts val="141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’19년 1학기 기준으로 본인의 신입, 재학,</a:t>
            </a:r>
          </a:p>
          <a:p>
            <a:pPr indent="336550">
              <a:lnSpc>
                <a:spcPts val="1295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편입, 재입학 입력</a:t>
            </a:r>
          </a:p>
        </p:txBody>
      </p:sp>
      <p:sp>
        <p:nvSpPr>
          <p:cNvPr id="167" name="Rounded Rectangle 166"/>
          <p:cNvSpPr/>
          <p:nvPr/>
        </p:nvSpPr>
        <p:spPr>
          <a:xfrm>
            <a:off x="4907280" y="3587115"/>
            <a:ext cx="3096387" cy="808990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93980">
              <a:lnSpc>
                <a:spcPts val="184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형제/자매 및 자녀 정보 오입력하는 경우</a:t>
            </a:r>
          </a:p>
          <a:p>
            <a:pPr indent="9398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다자녀 우대 불가능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927608" y="3609340"/>
            <a:ext cx="2938526" cy="794639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187325">
              <a:lnSpc>
                <a:spcPts val="128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다자녀 정보 정확히 입력</a:t>
            </a:r>
          </a:p>
          <a:p>
            <a:pPr indent="295910">
              <a:lnSpc>
                <a:spcPts val="142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미혼: 형제/자매 명수 및 본인의 서열</a:t>
            </a:r>
          </a:p>
          <a:p>
            <a:pPr indent="286385">
              <a:lnSpc>
                <a:spcPts val="134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기혼: 자녀 명수 정확히 입력</a:t>
            </a:r>
          </a:p>
        </p:txBody>
      </p:sp>
      <p:sp>
        <p:nvSpPr>
          <p:cNvPr id="169" name="Rounded Rectangle 168"/>
          <p:cNvSpPr/>
          <p:nvPr/>
        </p:nvSpPr>
        <p:spPr>
          <a:xfrm>
            <a:off x="4907280" y="4456938"/>
            <a:ext cx="3096387" cy="716280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9375">
              <a:lnSpc>
                <a:spcPts val="203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가구원 미동의 또는 서류제출 대상자의</a:t>
            </a:r>
          </a:p>
          <a:p>
            <a:pPr indent="79375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서류가 제출되지 않은 경우 국가장학금</a:t>
            </a:r>
          </a:p>
          <a:p>
            <a:pPr indent="79375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지원 불가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927608" y="4478274"/>
            <a:ext cx="2938526" cy="710057"/>
          </a:xfrm>
          <a:prstGeom prst="roundRect">
            <a:avLst>
              <a:gd name="adj" fmla="val 3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179070">
              <a:lnSpc>
                <a:spcPts val="1145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가구원 동의 및 서류제출 완료</a:t>
            </a:r>
          </a:p>
        </p:txBody>
      </p:sp>
      <p:sp>
        <p:nvSpPr>
          <p:cNvPr id="171" name="Rounded Rectangle 170"/>
          <p:cNvSpPr/>
          <p:nvPr/>
        </p:nvSpPr>
        <p:spPr>
          <a:xfrm>
            <a:off x="4907280" y="5260213"/>
            <a:ext cx="3096387" cy="613029"/>
          </a:xfrm>
          <a:prstGeom prst="roundRect">
            <a:avLst>
              <a:gd name="adj" fmla="val 2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93980">
              <a:lnSpc>
                <a:spcPts val="227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마감일에 임박하여 공인인증서 발급 시</a:t>
            </a:r>
          </a:p>
          <a:p>
            <a:pPr indent="93980">
              <a:lnSpc>
                <a:spcPts val="143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기간 내 국가장학금 신청이 불가할 수 있음</a:t>
            </a:r>
          </a:p>
        </p:txBody>
      </p:sp>
      <p:sp>
        <p:nvSpPr>
          <p:cNvPr id="172" name="Rounded Rectangle 171"/>
          <p:cNvSpPr/>
          <p:nvPr/>
        </p:nvSpPr>
        <p:spPr>
          <a:xfrm>
            <a:off x="927608" y="5262499"/>
            <a:ext cx="2938526" cy="586994"/>
          </a:xfrm>
          <a:prstGeom prst="roundRect">
            <a:avLst>
              <a:gd name="adj" fmla="val 2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 smtClean="0"/>
          </a:p>
          <a:p>
            <a:pPr indent="187325">
              <a:lnSpc>
                <a:spcPts val="182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공인인증서 발급 후 기한 내 신청</a:t>
            </a:r>
          </a:p>
        </p:txBody>
      </p:sp>
      <p:sp>
        <p:nvSpPr>
          <p:cNvPr id="173" name="Rounded Rectangle 172"/>
          <p:cNvSpPr/>
          <p:nvPr/>
        </p:nvSpPr>
        <p:spPr>
          <a:xfrm>
            <a:off x="927608" y="5934075"/>
            <a:ext cx="2938526" cy="663194"/>
          </a:xfrm>
          <a:prstGeom prst="roundRect">
            <a:avLst>
              <a:gd name="adj" fmla="val 2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3195">
              <a:lnSpc>
                <a:spcPts val="1700"/>
              </a:lnSpc>
            </a:pPr>
            <a:r>
              <a:rPr lang="en-US" altLang="ko-KR" sz="1200" b="1" dirty="0" smtClean="0">
                <a:solidFill>
                  <a:srgbClr val="000000"/>
                </a:solidFill>
              </a:rPr>
              <a:t>○ 최종 신청완료 여부 확인</a:t>
            </a:r>
          </a:p>
          <a:p>
            <a:pPr indent="225425">
              <a:lnSpc>
                <a:spcPts val="1620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- [장학금]-[장학금신청]-[신청현황]</a:t>
            </a:r>
          </a:p>
          <a:p>
            <a:pPr indent="311150">
              <a:lnSpc>
                <a:spcPts val="1375"/>
              </a:lnSpc>
            </a:pPr>
            <a:r>
              <a:rPr lang="en-US" altLang="ko-KR" sz="1100" dirty="0" smtClean="0">
                <a:solidFill>
                  <a:srgbClr val="000000"/>
                </a:solidFill>
              </a:rPr>
              <a:t>에서 신청완료 여부 확인</a:t>
            </a:r>
          </a:p>
        </p:txBody>
      </p:sp>
      <p:sp>
        <p:nvSpPr>
          <p:cNvPr id="174" name="Rounded Rectangle 173"/>
          <p:cNvSpPr/>
          <p:nvPr/>
        </p:nvSpPr>
        <p:spPr>
          <a:xfrm>
            <a:off x="4907280" y="5934075"/>
            <a:ext cx="3096387" cy="666750"/>
          </a:xfrm>
          <a:prstGeom prst="roundRect">
            <a:avLst>
              <a:gd name="adj" fmla="val 2000"/>
            </a:avLst>
          </a:prstGeom>
          <a:solidFill>
            <a:srgbClr val="E6DFEB"/>
          </a:solidFill>
          <a:ln w="3175">
            <a:solidFill>
              <a:srgbClr val="E7DE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66040">
              <a:lnSpc>
                <a:spcPts val="1895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신청 진행 중 중단되는 경우 국가장학금</a:t>
            </a:r>
          </a:p>
          <a:p>
            <a:pPr indent="660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신청이 완료되지 않아 수혜가 불가하므로</a:t>
            </a:r>
          </a:p>
          <a:p>
            <a:pPr indent="66040">
              <a:lnSpc>
                <a:spcPts val="1440"/>
              </a:lnSpc>
            </a:pPr>
            <a:r>
              <a:rPr lang="en-US" altLang="ko-KR" sz="1200" b="1" dirty="0" smtClean="0">
                <a:solidFill>
                  <a:srgbClr val="FF0000"/>
                </a:solidFill>
              </a:rPr>
              <a:t>반드시 최종 신청완료 여부 확인 필요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0" y="0"/>
            <a:ext cx="9144000" cy="332740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78740">
              <a:lnSpc>
                <a:spcPts val="1710"/>
              </a:lnSpc>
            </a:pPr>
            <a:r>
              <a:rPr lang="en-US" altLang="ko-KR" b="1" dirty="0" smtClean="0">
                <a:solidFill>
                  <a:srgbClr val="FFFFFF"/>
                </a:solidFill>
              </a:rPr>
              <a:t>국가장학금 신청 시 유의사항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93099" y="6546342"/>
            <a:ext cx="675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rgbClr val="888888"/>
                </a:solidFill>
              </a:rPr>
              <a:t>33</a:t>
            </a:r>
            <a:endParaRPr lang="ko-KR" altLang="ko-KR" sz="1200" dirty="0">
              <a:solidFill>
                <a:srgbClr val="88888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1919</Words>
  <Application>Microsoft Office PowerPoint</Application>
  <PresentationFormat>화면 슬라이드 쇼(4:3)</PresentationFormat>
  <Paragraphs>216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6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사용자</cp:lastModifiedBy>
  <cp:revision>13</cp:revision>
  <dcterms:created xsi:type="dcterms:W3CDTF">2006-08-16T00:00:00Z</dcterms:created>
  <dcterms:modified xsi:type="dcterms:W3CDTF">2019-01-28T05:53:54Z</dcterms:modified>
</cp:coreProperties>
</file>