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5" r:id="rId9"/>
    <p:sldId id="266" r:id="rId10"/>
    <p:sldId id="264" r:id="rId1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3A4D-44EB-456F-A4FF-07456453EE50}" type="datetimeFigureOut">
              <a:rPr lang="ko-KR" altLang="en-US" smtClean="0"/>
              <a:t>2016-01-08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439D-8521-4D22-9D5A-6DCA4F63A4C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3A4D-44EB-456F-A4FF-07456453EE50}" type="datetimeFigureOut">
              <a:rPr lang="ko-KR" altLang="en-US" smtClean="0"/>
              <a:t>2016-01-08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439D-8521-4D22-9D5A-6DCA4F63A4C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3A4D-44EB-456F-A4FF-07456453EE50}" type="datetimeFigureOut">
              <a:rPr lang="ko-KR" altLang="en-US" smtClean="0"/>
              <a:t>2016-01-08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439D-8521-4D22-9D5A-6DCA4F63A4C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3A4D-44EB-456F-A4FF-07456453EE50}" type="datetimeFigureOut">
              <a:rPr lang="ko-KR" altLang="en-US" smtClean="0"/>
              <a:t>2016-01-08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439D-8521-4D22-9D5A-6DCA4F63A4C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3A4D-44EB-456F-A4FF-07456453EE50}" type="datetimeFigureOut">
              <a:rPr lang="ko-KR" altLang="en-US" smtClean="0"/>
              <a:t>2016-01-08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439D-8521-4D22-9D5A-6DCA4F63A4C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3A4D-44EB-456F-A4FF-07456453EE50}" type="datetimeFigureOut">
              <a:rPr lang="ko-KR" altLang="en-US" smtClean="0"/>
              <a:t>2016-01-08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439D-8521-4D22-9D5A-6DCA4F63A4C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3A4D-44EB-456F-A4FF-07456453EE50}" type="datetimeFigureOut">
              <a:rPr lang="ko-KR" altLang="en-US" smtClean="0"/>
              <a:t>2016-01-08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439D-8521-4D22-9D5A-6DCA4F63A4C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3A4D-44EB-456F-A4FF-07456453EE50}" type="datetimeFigureOut">
              <a:rPr lang="ko-KR" altLang="en-US" smtClean="0"/>
              <a:t>2016-01-08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439D-8521-4D22-9D5A-6DCA4F63A4C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3A4D-44EB-456F-A4FF-07456453EE50}" type="datetimeFigureOut">
              <a:rPr lang="ko-KR" altLang="en-US" smtClean="0"/>
              <a:t>2016-01-08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439D-8521-4D22-9D5A-6DCA4F63A4C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3A4D-44EB-456F-A4FF-07456453EE50}" type="datetimeFigureOut">
              <a:rPr lang="ko-KR" altLang="en-US" smtClean="0"/>
              <a:t>2016-01-08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439D-8521-4D22-9D5A-6DCA4F63A4C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3A4D-44EB-456F-A4FF-07456453EE50}" type="datetimeFigureOut">
              <a:rPr lang="ko-KR" altLang="en-US" smtClean="0"/>
              <a:t>2016-01-08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6439D-8521-4D22-9D5A-6DCA4F63A4C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4773A4D-44EB-456F-A4FF-07456453EE50}" type="datetimeFigureOut">
              <a:rPr lang="ko-KR" altLang="en-US" smtClean="0"/>
              <a:t>2016-01-08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326439D-8521-4D22-9D5A-6DCA4F63A4C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1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haksa.jwu.ac.kr/com/index_dorm.htm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239185" y="2072156"/>
            <a:ext cx="2071937" cy="1018468"/>
            <a:chOff x="3035416" y="1943097"/>
            <a:chExt cx="2071937" cy="1018468"/>
          </a:xfrm>
        </p:grpSpPr>
        <p:sp>
          <p:nvSpPr>
            <p:cNvPr id="35" name="모서리가 둥근 직사각형 34"/>
            <p:cNvSpPr/>
            <p:nvPr/>
          </p:nvSpPr>
          <p:spPr>
            <a:xfrm>
              <a:off x="3035416" y="1943097"/>
              <a:ext cx="2071937" cy="1018468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</p:sp>
        <p:sp>
          <p:nvSpPr>
            <p:cNvPr id="36" name="모서리가 둥근 직사각형 4"/>
            <p:cNvSpPr/>
            <p:nvPr/>
          </p:nvSpPr>
          <p:spPr>
            <a:xfrm>
              <a:off x="3065246" y="1972927"/>
              <a:ext cx="2012277" cy="9588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400" b="1" kern="1200" dirty="0" smtClean="0"/>
                <a:t>생활관 입사관리시스템 접속</a:t>
              </a:r>
              <a:endParaRPr lang="en-US" altLang="ko-KR" sz="1400" b="1" kern="1200" dirty="0" smtClean="0"/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2612306" y="2437070"/>
            <a:ext cx="638519" cy="302889"/>
            <a:chOff x="5408537" y="2308011"/>
            <a:chExt cx="638519" cy="302889"/>
          </a:xfrm>
        </p:grpSpPr>
        <p:sp>
          <p:nvSpPr>
            <p:cNvPr id="33" name="오른쪽 화살표 32"/>
            <p:cNvSpPr/>
            <p:nvPr/>
          </p:nvSpPr>
          <p:spPr>
            <a:xfrm rot="14787">
              <a:off x="5408537" y="2308011"/>
              <a:ext cx="638519" cy="30288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오른쪽 화살표 6"/>
            <p:cNvSpPr/>
            <p:nvPr/>
          </p:nvSpPr>
          <p:spPr>
            <a:xfrm rot="14787">
              <a:off x="5408537" y="2368394"/>
              <a:ext cx="547652" cy="1817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3556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800" kern="1200"/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3515865" y="2086284"/>
            <a:ext cx="2087338" cy="1018468"/>
            <a:chOff x="6312096" y="1957225"/>
            <a:chExt cx="2087338" cy="1018468"/>
          </a:xfrm>
        </p:grpSpPr>
        <p:sp>
          <p:nvSpPr>
            <p:cNvPr id="31" name="모서리가 둥근 직사각형 30"/>
            <p:cNvSpPr/>
            <p:nvPr/>
          </p:nvSpPr>
          <p:spPr>
            <a:xfrm>
              <a:off x="6312096" y="1957225"/>
              <a:ext cx="2087338" cy="1018468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sp>
        <p:sp>
          <p:nvSpPr>
            <p:cNvPr id="32" name="모서리가 둥근 직사각형 8"/>
            <p:cNvSpPr/>
            <p:nvPr/>
          </p:nvSpPr>
          <p:spPr>
            <a:xfrm>
              <a:off x="6341926" y="1987055"/>
              <a:ext cx="2027678" cy="9588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400" b="1" kern="1200" dirty="0" smtClean="0"/>
                <a:t>수험번호 </a:t>
              </a:r>
              <a:endParaRPr lang="en-US" altLang="ko-KR" sz="1400" b="1" kern="1200" dirty="0" smtClean="0"/>
            </a:p>
            <a:p>
              <a:pPr lvl="0" algn="ctr" defTabSz="6223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400" b="1" kern="1200" dirty="0" smtClean="0"/>
                <a:t>로그인</a:t>
              </a:r>
              <a:endParaRPr lang="ko-KR" altLang="en-US" sz="1400" b="1" kern="1200" dirty="0"/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6016921" y="2444073"/>
            <a:ext cx="682331" cy="302889"/>
            <a:chOff x="8813152" y="2315014"/>
            <a:chExt cx="682331" cy="302889"/>
          </a:xfrm>
        </p:grpSpPr>
        <p:sp>
          <p:nvSpPr>
            <p:cNvPr id="29" name="오른쪽 화살표 28"/>
            <p:cNvSpPr/>
            <p:nvPr/>
          </p:nvSpPr>
          <p:spPr>
            <a:xfrm>
              <a:off x="8813152" y="2315014"/>
              <a:ext cx="682331" cy="30288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오른쪽 화살표 10"/>
            <p:cNvSpPr/>
            <p:nvPr/>
          </p:nvSpPr>
          <p:spPr>
            <a:xfrm>
              <a:off x="8813152" y="2375592"/>
              <a:ext cx="591464" cy="1817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3556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800" kern="1200"/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6890623" y="2086284"/>
            <a:ext cx="1880604" cy="1018468"/>
            <a:chOff x="9686854" y="1957225"/>
            <a:chExt cx="1880604" cy="1018468"/>
          </a:xfrm>
        </p:grpSpPr>
        <p:sp>
          <p:nvSpPr>
            <p:cNvPr id="27" name="모서리가 둥근 직사각형 26"/>
            <p:cNvSpPr/>
            <p:nvPr/>
          </p:nvSpPr>
          <p:spPr>
            <a:xfrm>
              <a:off x="9686854" y="1957225"/>
              <a:ext cx="1880604" cy="1018468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</p:sp>
        <p:sp>
          <p:nvSpPr>
            <p:cNvPr id="28" name="모서리가 둥근 직사각형 12"/>
            <p:cNvSpPr/>
            <p:nvPr/>
          </p:nvSpPr>
          <p:spPr>
            <a:xfrm>
              <a:off x="9716684" y="1987055"/>
              <a:ext cx="1820944" cy="9588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400" b="1" kern="1200" dirty="0" smtClean="0"/>
                <a:t>입사신청 </a:t>
              </a:r>
              <a:endParaRPr lang="en-US" altLang="ko-KR" sz="1400" b="1" kern="1200" dirty="0" smtClean="0"/>
            </a:p>
            <a:p>
              <a:pPr lvl="0" algn="ctr" defTabSz="6223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400" b="1" kern="1200" dirty="0" smtClean="0"/>
                <a:t>메뉴 클릭</a:t>
              </a:r>
              <a:endParaRPr lang="ko-KR" altLang="en-US" sz="1400" b="1" kern="1200" dirty="0"/>
            </a:p>
          </p:txBody>
        </p:sp>
      </p:grpSp>
      <p:grpSp>
        <p:nvGrpSpPr>
          <p:cNvPr id="9" name="그룹 8"/>
          <p:cNvGrpSpPr/>
          <p:nvPr/>
        </p:nvGrpSpPr>
        <p:grpSpPr>
          <a:xfrm rot="217002">
            <a:off x="7720871" y="3264349"/>
            <a:ext cx="302889" cy="339194"/>
            <a:chOff x="10517102" y="3135290"/>
            <a:chExt cx="302889" cy="339194"/>
          </a:xfrm>
        </p:grpSpPr>
        <p:sp>
          <p:nvSpPr>
            <p:cNvPr id="25" name="오른쪽 화살표 24"/>
            <p:cNvSpPr/>
            <p:nvPr/>
          </p:nvSpPr>
          <p:spPr>
            <a:xfrm rot="5230425">
              <a:off x="10498950" y="3153442"/>
              <a:ext cx="339194" cy="30288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오른쪽 화살표 14"/>
            <p:cNvSpPr/>
            <p:nvPr/>
          </p:nvSpPr>
          <p:spPr>
            <a:xfrm rot="5230425">
              <a:off x="10542143" y="3168642"/>
              <a:ext cx="248327" cy="1817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3556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800" kern="1200"/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6857290" y="3743963"/>
            <a:ext cx="1891174" cy="1018468"/>
            <a:chOff x="9690982" y="3614904"/>
            <a:chExt cx="2036018" cy="1018468"/>
          </a:xfrm>
        </p:grpSpPr>
        <p:sp>
          <p:nvSpPr>
            <p:cNvPr id="23" name="모서리가 둥근 직사각형 22"/>
            <p:cNvSpPr/>
            <p:nvPr/>
          </p:nvSpPr>
          <p:spPr>
            <a:xfrm>
              <a:off x="9690982" y="3614904"/>
              <a:ext cx="2036018" cy="1018468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</p:sp>
        <p:sp>
          <p:nvSpPr>
            <p:cNvPr id="24" name="모서리가 둥근 직사각형 16"/>
            <p:cNvSpPr/>
            <p:nvPr/>
          </p:nvSpPr>
          <p:spPr>
            <a:xfrm>
              <a:off x="9720812" y="3644734"/>
              <a:ext cx="1976358" cy="9588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400" b="1" kern="1200" dirty="0" smtClean="0"/>
                <a:t>동의사항 읽고 동의</a:t>
              </a:r>
              <a:endParaRPr lang="en-US" altLang="ko-KR" sz="1400" b="1" kern="1200" dirty="0" smtClean="0"/>
            </a:p>
            <a:p>
              <a:pPr lvl="0" algn="ctr" defTabSz="6223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400" b="1" kern="1200" dirty="0" smtClean="0"/>
                <a:t>체크</a:t>
              </a:r>
              <a:endParaRPr lang="ko-KR" altLang="en-US" sz="1400" b="1" kern="1200" dirty="0"/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6006024" y="4110139"/>
            <a:ext cx="603884" cy="302889"/>
            <a:chOff x="8802255" y="3981080"/>
            <a:chExt cx="603884" cy="302889"/>
          </a:xfrm>
        </p:grpSpPr>
        <p:sp>
          <p:nvSpPr>
            <p:cNvPr id="21" name="오른쪽 화살표 20"/>
            <p:cNvSpPr/>
            <p:nvPr/>
          </p:nvSpPr>
          <p:spPr>
            <a:xfrm rot="10782034">
              <a:off x="8802255" y="3981080"/>
              <a:ext cx="603884" cy="30288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오른쪽 화살표 18"/>
            <p:cNvSpPr/>
            <p:nvPr/>
          </p:nvSpPr>
          <p:spPr>
            <a:xfrm rot="21582034">
              <a:off x="8893121" y="4041421"/>
              <a:ext cx="513017" cy="1817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3556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800" kern="1200"/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3545646" y="3761012"/>
            <a:ext cx="2209716" cy="1018468"/>
            <a:chOff x="6341877" y="3631953"/>
            <a:chExt cx="2209716" cy="1018468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6341877" y="3631953"/>
              <a:ext cx="2209716" cy="1018468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sp>
        <p:sp>
          <p:nvSpPr>
            <p:cNvPr id="20" name="모서리가 둥근 직사각형 20"/>
            <p:cNvSpPr/>
            <p:nvPr/>
          </p:nvSpPr>
          <p:spPr>
            <a:xfrm>
              <a:off x="6371707" y="3661783"/>
              <a:ext cx="2150056" cy="9588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400" b="1" dirty="0" smtClean="0"/>
                <a:t>입사자 </a:t>
              </a:r>
              <a:r>
                <a:rPr lang="ko-KR" altLang="en-US" sz="1400" b="1" kern="1200" dirty="0" smtClean="0"/>
                <a:t>정보 입력 후 </a:t>
              </a:r>
              <a:endParaRPr lang="en-US" altLang="ko-KR" sz="1400" b="1" kern="1200" dirty="0" smtClean="0"/>
            </a:p>
            <a:p>
              <a:pPr lvl="0" algn="ctr" defTabSz="6223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400" b="1" kern="1200" dirty="0" smtClean="0"/>
                <a:t>온라인 서류 제출</a:t>
              </a:r>
              <a:endParaRPr lang="ko-KR" altLang="en-US" sz="1400" b="1" kern="1200" dirty="0"/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2559673" y="4122084"/>
            <a:ext cx="669956" cy="302889"/>
            <a:chOff x="5355904" y="3993025"/>
            <a:chExt cx="669956" cy="302889"/>
          </a:xfrm>
        </p:grpSpPr>
        <p:sp>
          <p:nvSpPr>
            <p:cNvPr id="17" name="오른쪽 화살표 16"/>
            <p:cNvSpPr/>
            <p:nvPr/>
          </p:nvSpPr>
          <p:spPr>
            <a:xfrm rot="10793572">
              <a:off x="5355904" y="3993025"/>
              <a:ext cx="669956" cy="30288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오른쪽 화살표 22"/>
            <p:cNvSpPr/>
            <p:nvPr/>
          </p:nvSpPr>
          <p:spPr>
            <a:xfrm rot="21593572">
              <a:off x="5446771" y="4053518"/>
              <a:ext cx="579089" cy="1817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3556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800" kern="1200"/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213232" y="3767375"/>
            <a:ext cx="2068347" cy="1018468"/>
            <a:chOff x="3009463" y="3638316"/>
            <a:chExt cx="2068347" cy="1018468"/>
          </a:xfrm>
        </p:grpSpPr>
        <p:sp>
          <p:nvSpPr>
            <p:cNvPr id="15" name="모서리가 둥근 직사각형 14"/>
            <p:cNvSpPr/>
            <p:nvPr/>
          </p:nvSpPr>
          <p:spPr>
            <a:xfrm>
              <a:off x="3009463" y="3638316"/>
              <a:ext cx="2068347" cy="1018468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16" name="모서리가 둥근 직사각형 24"/>
            <p:cNvSpPr/>
            <p:nvPr/>
          </p:nvSpPr>
          <p:spPr>
            <a:xfrm>
              <a:off x="3039293" y="3668146"/>
              <a:ext cx="2008687" cy="9588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400" b="1" kern="1200" dirty="0" smtClean="0"/>
                <a:t>신청버튼 클릭 시</a:t>
              </a:r>
              <a:endParaRPr lang="en-US" altLang="ko-KR" sz="1400" b="1" kern="1200" dirty="0" smtClean="0"/>
            </a:p>
            <a:p>
              <a:pPr lvl="0" algn="ctr" defTabSz="6223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400" b="1" kern="1200" dirty="0" smtClean="0"/>
                <a:t>신청완료 메시지 출력</a:t>
              </a:r>
              <a:endParaRPr lang="ko-KR" altLang="en-US" sz="1400" b="1" kern="1200" dirty="0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691680" y="548680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생활관 신입생 입사신청 순서</a:t>
            </a:r>
            <a:endParaRPr lang="ko-KR" altLang="en-US" sz="32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09171" y="1484784"/>
            <a:ext cx="8797442" cy="4104456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6615" y="5877272"/>
            <a:ext cx="1638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637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.User-PC\Desktop\신입생차트\신입생 입사관리시스템 차트\신입생입사관리시스템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499" y="1484784"/>
            <a:ext cx="6768752" cy="503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5576" y="404664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1. </a:t>
            </a:r>
            <a:r>
              <a:rPr lang="ko-KR" altLang="en-US" b="1" dirty="0" smtClean="0"/>
              <a:t>입사관리 시스템 접속 후 수험번호 로그인</a:t>
            </a:r>
            <a:endParaRPr lang="ko-KR" alt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971600" y="980728"/>
            <a:ext cx="6192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주소</a:t>
            </a:r>
            <a:r>
              <a:rPr lang="en-US" altLang="ko-KR" dirty="0" smtClean="0"/>
              <a:t>: </a:t>
            </a:r>
            <a:r>
              <a:rPr lang="en-US" altLang="ko-KR" dirty="0" smtClean="0">
                <a:hlinkClick r:id="rId3"/>
              </a:rPr>
              <a:t>http://haksa.jwu.ac.kr/com/index_dorm.html</a:t>
            </a:r>
            <a:endParaRPr lang="ko-KR" altLang="en-US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2463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913" y="1268760"/>
            <a:ext cx="6801431" cy="5441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395372"/>
            <a:ext cx="4347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2. </a:t>
            </a:r>
            <a:r>
              <a:rPr lang="ko-KR" altLang="en-US" b="1" dirty="0" smtClean="0"/>
              <a:t>로그인후 입사신청 메뉴 클릭</a:t>
            </a:r>
            <a:endParaRPr lang="ko-KR" alt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72217" y="908720"/>
            <a:ext cx="7084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안내사항을 읽고 아래로 화면을 내리면서 안내문구 </a:t>
            </a:r>
            <a:r>
              <a:rPr lang="en-US" altLang="ko-KR" dirty="0" smtClean="0"/>
              <a:t>“</a:t>
            </a:r>
            <a:r>
              <a:rPr lang="ko-KR" altLang="en-US" dirty="0" smtClean="0"/>
              <a:t>동의</a:t>
            </a:r>
            <a:r>
              <a:rPr lang="en-US" altLang="ko-KR" dirty="0" smtClean="0"/>
              <a:t>”</a:t>
            </a:r>
            <a:r>
              <a:rPr lang="ko-KR" altLang="en-US" dirty="0" smtClean="0"/>
              <a:t>를 클릭</a:t>
            </a:r>
            <a:endParaRPr lang="ko-KR" altLang="en-US" dirty="0"/>
          </a:p>
        </p:txBody>
      </p:sp>
      <p:sp>
        <p:nvSpPr>
          <p:cNvPr id="6" name="타원 5"/>
          <p:cNvSpPr/>
          <p:nvPr/>
        </p:nvSpPr>
        <p:spPr>
          <a:xfrm>
            <a:off x="2573706" y="3452750"/>
            <a:ext cx="504056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/>
          <p:cNvSpPr/>
          <p:nvPr/>
        </p:nvSpPr>
        <p:spPr>
          <a:xfrm>
            <a:off x="995350" y="2241247"/>
            <a:ext cx="504056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519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22" y="1207433"/>
            <a:ext cx="7164962" cy="5577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332656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3. </a:t>
            </a:r>
            <a:r>
              <a:rPr lang="ko-KR" altLang="en-US" b="1" dirty="0" smtClean="0"/>
              <a:t>입사신청 정보 입력 및 서류 제출 부분</a:t>
            </a:r>
            <a:endParaRPr lang="ko-KR" altLang="en-US" b="1" dirty="0"/>
          </a:p>
        </p:txBody>
      </p:sp>
      <p:sp>
        <p:nvSpPr>
          <p:cNvPr id="5" name="직사각형 4"/>
          <p:cNvSpPr/>
          <p:nvPr/>
        </p:nvSpPr>
        <p:spPr>
          <a:xfrm>
            <a:off x="4355977" y="5157192"/>
            <a:ext cx="2952328" cy="9657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40152" y="6145559"/>
            <a:ext cx="1334049" cy="30777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서류파일 첨부</a:t>
            </a:r>
            <a:endParaRPr lang="ko-KR" altLang="en-US" sz="1400" b="1" dirty="0"/>
          </a:p>
        </p:txBody>
      </p:sp>
      <p:sp>
        <p:nvSpPr>
          <p:cNvPr id="7" name="직사각형 6"/>
          <p:cNvSpPr/>
          <p:nvPr/>
        </p:nvSpPr>
        <p:spPr>
          <a:xfrm>
            <a:off x="1870421" y="2228014"/>
            <a:ext cx="6013947" cy="2360769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6020194" y="2365457"/>
            <a:ext cx="1823692" cy="338554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입사자 정보 입력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5576" y="836712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입사신청 정보를 입력 후 서류파일 경로를 지정한다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9850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57" y="1249998"/>
            <a:ext cx="6772275" cy="544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332656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4. </a:t>
            </a:r>
            <a:r>
              <a:rPr lang="ko-KR" altLang="en-US" b="1" dirty="0" smtClean="0"/>
              <a:t>신청버튼을 누른 후 메시지 확인</a:t>
            </a:r>
            <a:endParaRPr lang="ko-KR" alt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11560" y="836712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신청버튼을 누르면 </a:t>
            </a:r>
            <a:r>
              <a:rPr lang="en-US" altLang="ko-KR" dirty="0" smtClean="0"/>
              <a:t>“</a:t>
            </a:r>
            <a:r>
              <a:rPr lang="ko-KR" altLang="en-US" dirty="0" smtClean="0"/>
              <a:t>처리 완료되었습니다</a:t>
            </a:r>
            <a:r>
              <a:rPr lang="en-US" altLang="ko-KR" dirty="0" smtClean="0"/>
              <a:t>” </a:t>
            </a:r>
            <a:r>
              <a:rPr lang="ko-KR" altLang="en-US" dirty="0" smtClean="0"/>
              <a:t>메시지 출력</a:t>
            </a:r>
            <a:r>
              <a:rPr lang="en-US" altLang="ko-KR" dirty="0" smtClean="0"/>
              <a:t>-&gt;</a:t>
            </a:r>
            <a:r>
              <a:rPr lang="ko-KR" altLang="en-US" dirty="0" smtClean="0"/>
              <a:t>입사신청 완료</a:t>
            </a:r>
            <a:endParaRPr lang="ko-KR" altLang="en-US" dirty="0"/>
          </a:p>
        </p:txBody>
      </p:sp>
      <p:sp>
        <p:nvSpPr>
          <p:cNvPr id="2" name="타원 1"/>
          <p:cNvSpPr/>
          <p:nvPr/>
        </p:nvSpPr>
        <p:spPr>
          <a:xfrm>
            <a:off x="6660232" y="1947647"/>
            <a:ext cx="576064" cy="2880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401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.User-PC\Desktop\신입생차트\신입생 입사관리시스템 차트\신입생입사관리시스템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816"/>
            <a:ext cx="8038126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332656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5</a:t>
            </a:r>
            <a:r>
              <a:rPr lang="en-US" altLang="ko-KR" b="1" dirty="0" smtClean="0"/>
              <a:t>. </a:t>
            </a:r>
            <a:r>
              <a:rPr lang="ko-KR" altLang="en-US" b="1" dirty="0" smtClean="0"/>
              <a:t>입사신청 내역조회</a:t>
            </a:r>
            <a:endParaRPr lang="ko-KR" alt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11560" y="836712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입사신청 메뉴 밑에 입사신청 내역조회를 누르면 아래와 같이 입사신청 내역 및 서류제출 현황을 조회할 수 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2" name="타원 1"/>
          <p:cNvSpPr/>
          <p:nvPr/>
        </p:nvSpPr>
        <p:spPr>
          <a:xfrm>
            <a:off x="1979712" y="5733256"/>
            <a:ext cx="576064" cy="2880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/>
          <p:cNvSpPr/>
          <p:nvPr/>
        </p:nvSpPr>
        <p:spPr>
          <a:xfrm>
            <a:off x="755576" y="3068960"/>
            <a:ext cx="864096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559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946472"/>
            <a:ext cx="7344816" cy="51398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b="1" dirty="0" smtClean="0">
                <a:solidFill>
                  <a:srgbClr val="FF0000"/>
                </a:solidFill>
              </a:rPr>
              <a:t>서류를 업로드 하지 않으면 입사신청이 불가함</a:t>
            </a:r>
            <a:r>
              <a:rPr lang="en-US" altLang="ko-KR" b="1" dirty="0" smtClean="0">
                <a:solidFill>
                  <a:srgbClr val="FF0000"/>
                </a:solidFill>
              </a:rPr>
              <a:t>.</a:t>
            </a:r>
          </a:p>
          <a:p>
            <a:pPr marL="342900" indent="-342900">
              <a:buAutoNum type="arabicPeriod"/>
            </a:pPr>
            <a:r>
              <a:rPr lang="ko-KR" altLang="en-US" dirty="0" smtClean="0"/>
              <a:t>제출서류는 </a:t>
            </a:r>
            <a:r>
              <a:rPr lang="en-US" altLang="ko-KR" dirty="0" smtClean="0"/>
              <a:t>jpg </a:t>
            </a:r>
            <a:r>
              <a:rPr lang="ko-KR" altLang="en-US" dirty="0" smtClean="0"/>
              <a:t>또는 </a:t>
            </a:r>
            <a:r>
              <a:rPr lang="en-US" altLang="ko-KR" dirty="0" smtClean="0"/>
              <a:t>pdf</a:t>
            </a:r>
            <a:r>
              <a:rPr lang="ko-KR" altLang="en-US" dirty="0" smtClean="0"/>
              <a:t>파일로 스캔 되어야 함</a:t>
            </a:r>
            <a:r>
              <a:rPr lang="en-US" altLang="ko-KR" dirty="0" smtClean="0"/>
              <a:t>.</a:t>
            </a:r>
          </a:p>
          <a:p>
            <a:pPr marL="342900" indent="-342900">
              <a:buFontTx/>
              <a:buAutoNum type="arabicPeriod"/>
            </a:pPr>
            <a:r>
              <a:rPr lang="ko-KR" altLang="en-US" b="1" dirty="0" smtClean="0">
                <a:solidFill>
                  <a:srgbClr val="FF0000"/>
                </a:solidFill>
              </a:rPr>
              <a:t>제출 서류 부적격 판정 시 입사선발</a:t>
            </a:r>
            <a:r>
              <a:rPr lang="en-US" altLang="ko-KR" b="1" dirty="0" smtClean="0">
                <a:solidFill>
                  <a:srgbClr val="FF0000"/>
                </a:solidFill>
              </a:rPr>
              <a:t>, </a:t>
            </a:r>
            <a:r>
              <a:rPr lang="ko-KR" altLang="en-US" b="1" dirty="0" smtClean="0">
                <a:solidFill>
                  <a:srgbClr val="FF0000"/>
                </a:solidFill>
              </a:rPr>
              <a:t>호실 신청</a:t>
            </a:r>
            <a:r>
              <a:rPr lang="en-US" altLang="ko-KR" b="1" dirty="0" smtClean="0">
                <a:solidFill>
                  <a:srgbClr val="FF0000"/>
                </a:solidFill>
              </a:rPr>
              <a:t>, </a:t>
            </a:r>
            <a:r>
              <a:rPr lang="ko-KR" altLang="en-US" b="1" dirty="0" smtClean="0">
                <a:solidFill>
                  <a:srgbClr val="FF0000"/>
                </a:solidFill>
              </a:rPr>
              <a:t>납부가 불가함</a:t>
            </a:r>
            <a:r>
              <a:rPr lang="en-US" altLang="ko-KR" b="1" dirty="0" smtClean="0"/>
              <a:t>.</a:t>
            </a:r>
            <a:r>
              <a:rPr lang="ko-KR" altLang="en-US" b="1" dirty="0" smtClean="0"/>
              <a:t>   </a:t>
            </a:r>
            <a:endParaRPr lang="en-US" altLang="ko-KR" b="1" dirty="0" smtClean="0"/>
          </a:p>
          <a:p>
            <a:r>
              <a:rPr lang="ko-KR" altLang="en-US" b="1" dirty="0" smtClean="0"/>
              <a:t>   </a:t>
            </a:r>
            <a:endParaRPr lang="en-US" altLang="ko-KR" b="1" dirty="0" smtClean="0"/>
          </a:p>
          <a:p>
            <a:r>
              <a:rPr lang="en-US" altLang="ko-KR" b="1" dirty="0" smtClean="0"/>
              <a:t>※ </a:t>
            </a:r>
            <a:r>
              <a:rPr lang="ko-KR" altLang="en-US" b="1" dirty="0" smtClean="0"/>
              <a:t>서류 부적격 처리 되는 기준</a:t>
            </a:r>
            <a:endParaRPr lang="en-US" altLang="ko-KR" b="1" dirty="0" smtClean="0"/>
          </a:p>
          <a:p>
            <a:pPr marL="342900" indent="-342900">
              <a:buAutoNum type="arabicPeriod"/>
            </a:pPr>
            <a:endParaRPr lang="en-US" altLang="ko-KR" dirty="0"/>
          </a:p>
          <a:p>
            <a:pPr marL="800100" lvl="1" indent="-342900">
              <a:buAutoNum type="arabicPeriod"/>
            </a:pPr>
            <a:r>
              <a:rPr lang="ko-KR" altLang="en-US" sz="2000" b="1" dirty="0" smtClean="0"/>
              <a:t>사진</a:t>
            </a:r>
            <a:endParaRPr lang="en-US" altLang="ko-KR" sz="2000" b="1" dirty="0"/>
          </a:p>
          <a:p>
            <a:pPr lvl="1"/>
            <a:r>
              <a:rPr lang="en-US" altLang="ko-KR" dirty="0" smtClean="0"/>
              <a:t>  </a:t>
            </a:r>
            <a:r>
              <a:rPr lang="ko-KR" altLang="en-US" dirty="0" smtClean="0"/>
              <a:t>가</a:t>
            </a:r>
            <a:r>
              <a:rPr lang="en-US" altLang="ko-KR" dirty="0"/>
              <a:t>. </a:t>
            </a:r>
            <a:r>
              <a:rPr lang="ko-KR" altLang="en-US" dirty="0"/>
              <a:t>관련사진이 아닌 경우 </a:t>
            </a:r>
            <a:br>
              <a:rPr lang="ko-KR" altLang="en-US" dirty="0"/>
            </a:br>
            <a:r>
              <a:rPr lang="ko-KR" altLang="en-US" dirty="0" smtClean="0"/>
              <a:t>  나</a:t>
            </a:r>
            <a:r>
              <a:rPr lang="en-US" altLang="ko-KR" dirty="0"/>
              <a:t>. </a:t>
            </a:r>
            <a:r>
              <a:rPr lang="ko-KR" altLang="en-US" dirty="0"/>
              <a:t>사진이 옆으로 눕거나 뒤집힌 경우 </a:t>
            </a:r>
            <a:br>
              <a:rPr lang="ko-KR" altLang="en-US" dirty="0"/>
            </a:br>
            <a:r>
              <a:rPr lang="ko-KR" altLang="en-US" dirty="0" smtClean="0"/>
              <a:t>  다</a:t>
            </a:r>
            <a:r>
              <a:rPr lang="en-US" altLang="ko-KR" dirty="0"/>
              <a:t>. </a:t>
            </a:r>
            <a:r>
              <a:rPr lang="ko-KR" altLang="en-US" dirty="0"/>
              <a:t>사진이 흐릿하여 식별 불가능한 경우</a:t>
            </a:r>
            <a:br>
              <a:rPr lang="ko-KR" altLang="en-US" dirty="0"/>
            </a:br>
            <a:endParaRPr lang="en-US" altLang="ko-KR" dirty="0" smtClean="0"/>
          </a:p>
          <a:p>
            <a:pPr marL="800100" lvl="1" indent="-342900">
              <a:buFont typeface="+mj-lt"/>
              <a:buAutoNum type="arabicPeriod" startAt="2"/>
            </a:pPr>
            <a:r>
              <a:rPr lang="ko-KR" altLang="en-US" sz="2000" b="1" dirty="0" smtClean="0"/>
              <a:t>통장사본</a:t>
            </a:r>
            <a:endParaRPr lang="en-US" altLang="ko-KR" sz="2000" b="1" dirty="0" smtClean="0"/>
          </a:p>
          <a:p>
            <a:pPr lvl="1"/>
            <a:r>
              <a:rPr lang="en-US" altLang="ko-KR" dirty="0"/>
              <a:t> </a:t>
            </a:r>
            <a:r>
              <a:rPr lang="en-US" altLang="ko-KR" dirty="0" smtClean="0"/>
              <a:t> </a:t>
            </a:r>
            <a:r>
              <a:rPr lang="ko-KR" altLang="en-US" dirty="0" smtClean="0"/>
              <a:t>가</a:t>
            </a:r>
            <a:r>
              <a:rPr lang="en-US" altLang="ko-KR" dirty="0"/>
              <a:t>. </a:t>
            </a:r>
            <a:r>
              <a:rPr lang="ko-KR" altLang="en-US" dirty="0"/>
              <a:t>관련사진이 아닌 경우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en-US" altLang="ko-KR" dirty="0" smtClean="0"/>
              <a:t>  </a:t>
            </a:r>
            <a:r>
              <a:rPr lang="ko-KR" altLang="en-US" dirty="0" smtClean="0"/>
              <a:t>나</a:t>
            </a:r>
            <a:r>
              <a:rPr lang="en-US" altLang="ko-KR" dirty="0"/>
              <a:t>. </a:t>
            </a:r>
            <a:r>
              <a:rPr lang="ko-KR" altLang="en-US" dirty="0"/>
              <a:t>전산등록 계좌와 통장사본 내용이 불일치 하는 경우</a:t>
            </a:r>
            <a:br>
              <a:rPr lang="ko-KR" altLang="en-US" dirty="0"/>
            </a:br>
            <a:r>
              <a:rPr lang="ko-KR" altLang="en-US" dirty="0" smtClean="0"/>
              <a:t>  다</a:t>
            </a:r>
            <a:r>
              <a:rPr lang="en-US" altLang="ko-KR" dirty="0"/>
              <a:t>. </a:t>
            </a:r>
            <a:r>
              <a:rPr lang="ko-KR" altLang="en-US" dirty="0"/>
              <a:t>사진이 너무 작거나</a:t>
            </a:r>
            <a:r>
              <a:rPr lang="en-US" altLang="ko-KR" dirty="0"/>
              <a:t>, </a:t>
            </a:r>
            <a:r>
              <a:rPr lang="ko-KR" altLang="en-US" dirty="0"/>
              <a:t>흐릿하여 식별이 불가능한 경우</a:t>
            </a:r>
            <a:br>
              <a:rPr lang="ko-KR" altLang="en-US" dirty="0"/>
            </a:br>
            <a:r>
              <a:rPr lang="ko-KR" altLang="en-US" dirty="0" smtClean="0"/>
              <a:t>  라</a:t>
            </a:r>
            <a:r>
              <a:rPr lang="en-US" altLang="ko-KR" dirty="0"/>
              <a:t>. </a:t>
            </a:r>
            <a:r>
              <a:rPr lang="ko-KR" altLang="en-US" dirty="0" smtClean="0"/>
              <a:t>통장사본 </a:t>
            </a:r>
            <a:r>
              <a:rPr lang="ko-KR" altLang="en-US" dirty="0"/>
              <a:t>계좌번호</a:t>
            </a:r>
            <a:r>
              <a:rPr lang="en-US" altLang="ko-KR" dirty="0"/>
              <a:t>, </a:t>
            </a:r>
            <a:r>
              <a:rPr lang="ko-KR" altLang="en-US" dirty="0" smtClean="0"/>
              <a:t>인감부분 </a:t>
            </a:r>
            <a:r>
              <a:rPr lang="ko-KR" altLang="en-US" dirty="0"/>
              <a:t>도장 또는 서명</a:t>
            </a:r>
            <a:r>
              <a:rPr lang="en-US" altLang="ko-KR" dirty="0"/>
              <a:t>, </a:t>
            </a:r>
            <a:r>
              <a:rPr lang="ko-KR" altLang="en-US" dirty="0" err="1" smtClean="0"/>
              <a:t>해당은행명</a:t>
            </a:r>
            <a:r>
              <a:rPr lang="en-US" altLang="ko-KR" dirty="0" smtClean="0"/>
              <a:t>,</a:t>
            </a:r>
          </a:p>
          <a:p>
            <a:pPr lvl="1"/>
            <a:r>
              <a:rPr lang="en-US" altLang="ko-KR" dirty="0" smtClean="0"/>
              <a:t>       </a:t>
            </a:r>
            <a:r>
              <a:rPr lang="ko-KR" altLang="en-US" dirty="0" smtClean="0"/>
              <a:t>예금주 </a:t>
            </a:r>
            <a:r>
              <a:rPr lang="en-US" altLang="ko-KR" dirty="0"/>
              <a:t>4</a:t>
            </a:r>
            <a:r>
              <a:rPr lang="ko-KR" altLang="en-US" dirty="0"/>
              <a:t>가지 항목 중 </a:t>
            </a:r>
            <a:r>
              <a:rPr lang="en-US" altLang="ko-KR" dirty="0"/>
              <a:t>1</a:t>
            </a:r>
            <a:r>
              <a:rPr lang="ko-KR" altLang="en-US" dirty="0"/>
              <a:t>가지라도 </a:t>
            </a:r>
            <a:r>
              <a:rPr lang="ko-KR" altLang="en-US" dirty="0" smtClean="0"/>
              <a:t>식별불가 또는</a:t>
            </a:r>
            <a:r>
              <a:rPr lang="en-US" altLang="ko-KR" dirty="0" smtClean="0"/>
              <a:t> </a:t>
            </a:r>
            <a:r>
              <a:rPr lang="ko-KR" altLang="en-US" dirty="0"/>
              <a:t>없는 경우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915816" y="332656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입사신청 시 주의사항</a:t>
            </a: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92985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946472"/>
            <a:ext cx="7344816" cy="4524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   </a:t>
            </a:r>
            <a:endParaRPr lang="en-US" altLang="ko-KR" b="1" dirty="0" smtClean="0"/>
          </a:p>
          <a:p>
            <a:r>
              <a:rPr lang="en-US" altLang="ko-KR" b="1" dirty="0" smtClean="0"/>
              <a:t>※ </a:t>
            </a:r>
            <a:r>
              <a:rPr lang="ko-KR" altLang="en-US" b="1" dirty="0" smtClean="0"/>
              <a:t>서류 부적격 처리 되는 기준</a:t>
            </a:r>
            <a:endParaRPr lang="en-US" altLang="ko-KR" b="1" dirty="0" smtClean="0"/>
          </a:p>
          <a:p>
            <a:pPr marL="342900" indent="-342900">
              <a:buAutoNum type="arabicPeriod"/>
            </a:pPr>
            <a:endParaRPr lang="en-US" altLang="ko-KR" dirty="0"/>
          </a:p>
          <a:p>
            <a:pPr lvl="1"/>
            <a:r>
              <a:rPr lang="en-US" altLang="ko-KR" sz="2000" b="1" dirty="0"/>
              <a:t>3. </a:t>
            </a:r>
            <a:r>
              <a:rPr lang="ko-KR" altLang="en-US" sz="2000" b="1" dirty="0"/>
              <a:t>건강진단서</a:t>
            </a:r>
            <a:r>
              <a:rPr lang="ko-KR" altLang="en-US" dirty="0"/>
              <a:t/>
            </a:r>
            <a:br>
              <a:rPr lang="ko-KR" altLang="en-US" dirty="0"/>
            </a:br>
            <a:r>
              <a:rPr lang="ko-KR" altLang="en-US" dirty="0" smtClean="0"/>
              <a:t>  가</a:t>
            </a:r>
            <a:r>
              <a:rPr lang="en-US" altLang="ko-KR" dirty="0"/>
              <a:t>. </a:t>
            </a:r>
            <a:r>
              <a:rPr lang="ko-KR" altLang="en-US" dirty="0" smtClean="0"/>
              <a:t>건강진단서가 </a:t>
            </a:r>
            <a:r>
              <a:rPr lang="ko-KR" altLang="en-US" dirty="0"/>
              <a:t>아닌 경우</a:t>
            </a:r>
            <a:br>
              <a:rPr lang="ko-KR" altLang="en-US" dirty="0"/>
            </a:br>
            <a:r>
              <a:rPr lang="ko-KR" altLang="en-US" dirty="0" smtClean="0"/>
              <a:t>  나</a:t>
            </a:r>
            <a:r>
              <a:rPr lang="en-US" altLang="ko-KR" dirty="0"/>
              <a:t>. </a:t>
            </a:r>
            <a:r>
              <a:rPr lang="en-US" altLang="ko-KR" dirty="0" smtClean="0"/>
              <a:t> B</a:t>
            </a:r>
            <a:r>
              <a:rPr lang="ko-KR" altLang="en-US" dirty="0" smtClean="0"/>
              <a:t>형 간염 </a:t>
            </a:r>
            <a:r>
              <a:rPr lang="ko-KR" altLang="en-US" dirty="0"/>
              <a:t>또는 폐결핵 중 </a:t>
            </a:r>
            <a:r>
              <a:rPr lang="en-US" altLang="ko-KR" dirty="0"/>
              <a:t>1</a:t>
            </a:r>
            <a:r>
              <a:rPr lang="ko-KR" altLang="en-US" dirty="0"/>
              <a:t>개가 누락되는 경우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en-US" altLang="ko-KR" dirty="0" smtClean="0"/>
              <a:t>  </a:t>
            </a:r>
            <a:r>
              <a:rPr lang="ko-KR" altLang="en-US" dirty="0" smtClean="0"/>
              <a:t>다</a:t>
            </a:r>
            <a:r>
              <a:rPr lang="en-US" altLang="ko-KR" dirty="0"/>
              <a:t>. </a:t>
            </a:r>
            <a:r>
              <a:rPr lang="ko-KR" altLang="en-US" dirty="0"/>
              <a:t>사진이 희미하여 판별이 어려운 경우</a:t>
            </a:r>
            <a:br>
              <a:rPr lang="ko-KR" altLang="en-US" dirty="0"/>
            </a:br>
            <a:r>
              <a:rPr lang="ko-KR" altLang="en-US" dirty="0" smtClean="0"/>
              <a:t>  라</a:t>
            </a:r>
            <a:r>
              <a:rPr lang="en-US" altLang="ko-KR" dirty="0"/>
              <a:t>. </a:t>
            </a:r>
            <a:r>
              <a:rPr lang="ko-KR" altLang="en-US" dirty="0"/>
              <a:t>건강진단서가 </a:t>
            </a:r>
            <a:r>
              <a:rPr lang="en-US" altLang="ko-KR" dirty="0"/>
              <a:t>2</a:t>
            </a:r>
            <a:r>
              <a:rPr lang="ko-KR" altLang="en-US" dirty="0"/>
              <a:t>장 이상일 경우</a:t>
            </a:r>
            <a:r>
              <a:rPr lang="en-US" altLang="ko-KR" dirty="0"/>
              <a:t>, </a:t>
            </a:r>
            <a:r>
              <a:rPr lang="ko-KR" altLang="en-US" dirty="0"/>
              <a:t>겹치거나</a:t>
            </a:r>
            <a:r>
              <a:rPr lang="en-US" altLang="ko-KR" dirty="0"/>
              <a:t>, </a:t>
            </a:r>
            <a:r>
              <a:rPr lang="ko-KR" altLang="en-US" dirty="0"/>
              <a:t>잘리거나</a:t>
            </a:r>
            <a:r>
              <a:rPr lang="en-US" altLang="ko-KR" dirty="0"/>
              <a:t>, </a:t>
            </a:r>
            <a:r>
              <a:rPr lang="ko-KR" altLang="en-US" dirty="0"/>
              <a:t>접어 </a:t>
            </a:r>
            <a:r>
              <a:rPr lang="ko-KR" altLang="en-US" dirty="0" smtClean="0"/>
              <a:t>올   </a:t>
            </a:r>
            <a:endParaRPr lang="en-US" altLang="ko-KR" dirty="0" smtClean="0"/>
          </a:p>
          <a:p>
            <a:pPr lvl="1"/>
            <a:r>
              <a:rPr lang="en-US" altLang="ko-KR" dirty="0"/>
              <a:t> </a:t>
            </a:r>
            <a:r>
              <a:rPr lang="en-US" altLang="ko-KR" dirty="0" smtClean="0"/>
              <a:t>      </a:t>
            </a:r>
            <a:r>
              <a:rPr lang="ko-KR" altLang="en-US" dirty="0" smtClean="0"/>
              <a:t>리는 </a:t>
            </a:r>
            <a:r>
              <a:rPr lang="ko-KR" altLang="en-US" dirty="0"/>
              <a:t>등 전체서류가 보이지 않는 경우</a:t>
            </a:r>
            <a:br>
              <a:rPr lang="ko-KR" altLang="en-US" dirty="0"/>
            </a:br>
            <a:r>
              <a:rPr lang="ko-KR" altLang="en-US" dirty="0" smtClean="0"/>
              <a:t> </a:t>
            </a:r>
            <a:r>
              <a:rPr lang="en-US" altLang="ko-KR" dirty="0" smtClean="0"/>
              <a:t>※ </a:t>
            </a:r>
            <a:r>
              <a:rPr lang="ko-KR" altLang="en-US" dirty="0"/>
              <a:t>건강진단서를 나란히 놓고 전체서류가 보이도록 업로드 바람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en-US" altLang="ko-KR" dirty="0" smtClean="0"/>
              <a:t>  </a:t>
            </a:r>
            <a:r>
              <a:rPr lang="ko-KR" altLang="en-US" dirty="0" smtClean="0"/>
              <a:t>마</a:t>
            </a:r>
            <a:r>
              <a:rPr lang="en-US" altLang="ko-KR" dirty="0"/>
              <a:t>. </a:t>
            </a:r>
            <a:r>
              <a:rPr lang="ko-KR" altLang="en-US" dirty="0"/>
              <a:t>검진날짜가 </a:t>
            </a:r>
            <a:r>
              <a:rPr lang="en-US" altLang="ko-KR" dirty="0" smtClean="0"/>
              <a:t>1</a:t>
            </a:r>
            <a:r>
              <a:rPr lang="ko-KR" altLang="en-US" dirty="0" smtClean="0"/>
              <a:t>월 </a:t>
            </a:r>
            <a:r>
              <a:rPr lang="ko-KR" altLang="en-US" dirty="0"/>
              <a:t>이전이거나</a:t>
            </a:r>
            <a:r>
              <a:rPr lang="en-US" altLang="ko-KR" dirty="0"/>
              <a:t>. </a:t>
            </a:r>
            <a:r>
              <a:rPr lang="ko-KR" altLang="en-US" dirty="0" err="1"/>
              <a:t>기관명</a:t>
            </a:r>
            <a:r>
              <a:rPr lang="en-US" altLang="ko-KR" dirty="0"/>
              <a:t>(</a:t>
            </a:r>
            <a:r>
              <a:rPr lang="ko-KR" altLang="en-US" dirty="0"/>
              <a:t>병원</a:t>
            </a:r>
            <a:r>
              <a:rPr lang="en-US" altLang="ko-KR" dirty="0"/>
              <a:t>)</a:t>
            </a:r>
            <a:r>
              <a:rPr lang="ko-KR" altLang="en-US" dirty="0"/>
              <a:t>과 직인이 </a:t>
            </a:r>
            <a:r>
              <a:rPr lang="ko-KR" altLang="en-US" dirty="0" smtClean="0"/>
              <a:t>보이지</a:t>
            </a:r>
            <a:endParaRPr lang="en-US" altLang="ko-KR" dirty="0" smtClean="0"/>
          </a:p>
          <a:p>
            <a:pPr lvl="1"/>
            <a:r>
              <a:rPr lang="en-US" altLang="ko-KR" dirty="0"/>
              <a:t> </a:t>
            </a:r>
            <a:r>
              <a:rPr lang="en-US" altLang="ko-KR" dirty="0" smtClean="0"/>
              <a:t>     </a:t>
            </a:r>
            <a:r>
              <a:rPr lang="ko-KR" altLang="en-US" dirty="0" smtClean="0"/>
              <a:t> </a:t>
            </a:r>
            <a:r>
              <a:rPr lang="ko-KR" altLang="en-US" dirty="0"/>
              <a:t>않거나 없는 경우</a:t>
            </a:r>
            <a:br>
              <a:rPr lang="ko-KR" altLang="en-US" dirty="0"/>
            </a:br>
            <a:r>
              <a:rPr lang="ko-KR" altLang="en-US" dirty="0" smtClean="0"/>
              <a:t>  바</a:t>
            </a:r>
            <a:r>
              <a:rPr lang="en-US" altLang="ko-KR" dirty="0"/>
              <a:t>. </a:t>
            </a:r>
            <a:r>
              <a:rPr lang="ko-KR" altLang="en-US" dirty="0"/>
              <a:t>건강진단서 대신 영수증을 올리는 경우</a:t>
            </a:r>
            <a:br>
              <a:rPr lang="ko-KR" altLang="en-US" dirty="0"/>
            </a:br>
            <a:r>
              <a:rPr lang="ko-KR" altLang="en-US" dirty="0" smtClean="0"/>
              <a:t>  사</a:t>
            </a:r>
            <a:r>
              <a:rPr lang="en-US" altLang="ko-KR" dirty="0"/>
              <a:t>. </a:t>
            </a:r>
            <a:r>
              <a:rPr lang="ko-KR" altLang="en-US" dirty="0"/>
              <a:t>건강진단서 조작하는 경우</a:t>
            </a:r>
            <a:r>
              <a:rPr lang="en-US" altLang="ko-KR" dirty="0"/>
              <a:t>(</a:t>
            </a:r>
            <a:r>
              <a:rPr lang="ko-KR" altLang="en-US" dirty="0"/>
              <a:t>적발 시 벌점 부과</a:t>
            </a:r>
            <a:r>
              <a:rPr lang="en-US" altLang="ko-KR" dirty="0"/>
              <a:t>, </a:t>
            </a:r>
            <a:r>
              <a:rPr lang="ko-KR" altLang="en-US" dirty="0"/>
              <a:t>다음 입사신청 </a:t>
            </a:r>
            <a:r>
              <a:rPr lang="ko-KR" altLang="en-US" dirty="0" smtClean="0"/>
              <a:t>    </a:t>
            </a:r>
            <a:endParaRPr lang="en-US" altLang="ko-KR" dirty="0" smtClean="0"/>
          </a:p>
          <a:p>
            <a:pPr lvl="1"/>
            <a:r>
              <a:rPr lang="en-US" altLang="ko-KR" dirty="0"/>
              <a:t> </a:t>
            </a:r>
            <a:r>
              <a:rPr lang="en-US" altLang="ko-KR" dirty="0" smtClean="0"/>
              <a:t>       </a:t>
            </a:r>
            <a:r>
              <a:rPr lang="ko-KR" altLang="en-US" dirty="0" smtClean="0"/>
              <a:t>시 </a:t>
            </a:r>
            <a:r>
              <a:rPr lang="ko-KR" altLang="en-US" dirty="0"/>
              <a:t>적발되면 영구 입사 거부 조치됨</a:t>
            </a:r>
            <a:r>
              <a:rPr lang="en-US" altLang="ko-KR" dirty="0"/>
              <a:t>.)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915816" y="332656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입사신청 시 주의사항</a:t>
            </a: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17648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946472"/>
            <a:ext cx="7344816" cy="56323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   </a:t>
            </a:r>
            <a:endParaRPr lang="en-US" altLang="ko-KR" b="1" dirty="0" smtClean="0"/>
          </a:p>
          <a:p>
            <a:r>
              <a:rPr lang="en-US" altLang="ko-KR" b="1" dirty="0" smtClean="0"/>
              <a:t>※ </a:t>
            </a:r>
            <a:r>
              <a:rPr lang="ko-KR" altLang="en-US" b="1" dirty="0" smtClean="0"/>
              <a:t>서류 부적격 처리 되는 기준</a:t>
            </a:r>
            <a:endParaRPr lang="en-US" altLang="ko-KR" b="1" dirty="0" smtClean="0"/>
          </a:p>
          <a:p>
            <a:pPr marL="342900" indent="-342900">
              <a:buAutoNum type="arabicPeriod"/>
            </a:pPr>
            <a:endParaRPr lang="en-US" altLang="ko-KR" dirty="0"/>
          </a:p>
          <a:p>
            <a:pPr lvl="1"/>
            <a:r>
              <a:rPr lang="en-US" altLang="ko-KR" sz="2000" b="1" dirty="0"/>
              <a:t>4. </a:t>
            </a:r>
            <a:r>
              <a:rPr lang="ko-KR" altLang="en-US" sz="2000" b="1" dirty="0"/>
              <a:t>보호자 개인정보 활용 동의서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자필 기재만 허용됨</a:t>
            </a:r>
            <a:r>
              <a:rPr lang="en-US" altLang="ko-KR" sz="2000" b="1" dirty="0"/>
              <a:t>)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 smtClean="0"/>
              <a:t>  </a:t>
            </a:r>
            <a:r>
              <a:rPr lang="ko-KR" altLang="en-US" dirty="0" smtClean="0"/>
              <a:t>가</a:t>
            </a:r>
            <a:r>
              <a:rPr lang="en-US" altLang="ko-KR" dirty="0"/>
              <a:t>. </a:t>
            </a:r>
            <a:r>
              <a:rPr lang="ko-KR" altLang="en-US" dirty="0" smtClean="0"/>
              <a:t>동의서 파일이 </a:t>
            </a:r>
            <a:r>
              <a:rPr lang="ko-KR" altLang="en-US" dirty="0"/>
              <a:t>아닌 경우</a:t>
            </a:r>
            <a:br>
              <a:rPr lang="ko-KR" altLang="en-US" dirty="0"/>
            </a:br>
            <a:r>
              <a:rPr lang="ko-KR" altLang="en-US" dirty="0" smtClean="0"/>
              <a:t>  나</a:t>
            </a:r>
            <a:r>
              <a:rPr lang="en-US" altLang="ko-KR" dirty="0"/>
              <a:t>. </a:t>
            </a:r>
            <a:r>
              <a:rPr lang="ko-KR" altLang="en-US" dirty="0"/>
              <a:t>동의함 </a:t>
            </a:r>
            <a:r>
              <a:rPr lang="ko-KR" altLang="en-US" dirty="0" err="1"/>
              <a:t>체크란에</a:t>
            </a:r>
            <a:r>
              <a:rPr lang="ko-KR" altLang="en-US" dirty="0"/>
              <a:t> ∨ 표시가 없거나</a:t>
            </a:r>
            <a:r>
              <a:rPr lang="en-US" altLang="ko-KR" dirty="0"/>
              <a:t>, </a:t>
            </a:r>
            <a:r>
              <a:rPr lang="ko-KR" altLang="en-US" dirty="0"/>
              <a:t>보호자 자필이 아닌 </a:t>
            </a:r>
            <a:r>
              <a:rPr lang="ko-KR" altLang="en-US" dirty="0" smtClean="0"/>
              <a:t>경우  </a:t>
            </a:r>
            <a:endParaRPr lang="en-US" altLang="ko-KR" dirty="0" smtClean="0"/>
          </a:p>
          <a:p>
            <a:pPr lvl="1"/>
            <a:r>
              <a:rPr lang="en-US" altLang="ko-KR" dirty="0"/>
              <a:t> </a:t>
            </a:r>
            <a:r>
              <a:rPr lang="en-US" altLang="ko-KR" dirty="0" smtClean="0"/>
              <a:t>      (</a:t>
            </a:r>
            <a:r>
              <a:rPr lang="ko-KR" altLang="en-US" dirty="0"/>
              <a:t>컴퓨터 작성 불가</a:t>
            </a:r>
            <a:r>
              <a:rPr lang="en-US" altLang="ko-KR" dirty="0"/>
              <a:t>) </a:t>
            </a:r>
            <a:br>
              <a:rPr lang="en-US" altLang="ko-KR" dirty="0"/>
            </a:br>
            <a:r>
              <a:rPr lang="en-US" altLang="ko-KR" dirty="0" smtClean="0"/>
              <a:t>  </a:t>
            </a:r>
            <a:r>
              <a:rPr lang="ko-KR" altLang="en-US" dirty="0" smtClean="0"/>
              <a:t>다</a:t>
            </a:r>
            <a:r>
              <a:rPr lang="en-US" altLang="ko-KR" dirty="0"/>
              <a:t>. </a:t>
            </a:r>
            <a:r>
              <a:rPr lang="ko-KR" altLang="en-US" dirty="0"/>
              <a:t>보호자 서명 또는 도장이 없거나 식별이 불가능한 경우</a:t>
            </a:r>
            <a:r>
              <a:rPr lang="en-US" altLang="ko-KR" dirty="0"/>
              <a:t>(</a:t>
            </a:r>
            <a:r>
              <a:rPr lang="ko-KR" altLang="en-US" dirty="0" smtClean="0"/>
              <a:t>서명</a:t>
            </a:r>
            <a:endParaRPr lang="en-US" altLang="ko-KR" dirty="0" smtClean="0"/>
          </a:p>
          <a:p>
            <a:pPr lvl="1"/>
            <a:r>
              <a:rPr lang="en-US" altLang="ko-KR" dirty="0"/>
              <a:t> </a:t>
            </a:r>
            <a:r>
              <a:rPr lang="en-US" altLang="ko-KR" dirty="0" smtClean="0"/>
              <a:t>      </a:t>
            </a:r>
            <a:r>
              <a:rPr lang="ko-KR" altLang="en-US" dirty="0" err="1" smtClean="0"/>
              <a:t>란에</a:t>
            </a:r>
            <a:r>
              <a:rPr lang="ko-KR" altLang="en-US" dirty="0" smtClean="0"/>
              <a:t> </a:t>
            </a:r>
            <a:r>
              <a:rPr lang="ko-KR" altLang="en-US" dirty="0"/>
              <a:t>대필하는 경우도 포함</a:t>
            </a:r>
            <a:r>
              <a:rPr lang="en-US" altLang="ko-KR" dirty="0"/>
              <a:t>)</a:t>
            </a:r>
            <a:br>
              <a:rPr lang="en-US" altLang="ko-KR" dirty="0"/>
            </a:br>
            <a:r>
              <a:rPr lang="en-US" altLang="ko-KR" dirty="0" smtClean="0"/>
              <a:t>  </a:t>
            </a:r>
            <a:r>
              <a:rPr lang="ko-KR" altLang="en-US" dirty="0" smtClean="0"/>
              <a:t>라</a:t>
            </a:r>
            <a:r>
              <a:rPr lang="en-US" altLang="ko-KR" dirty="0"/>
              <a:t>. </a:t>
            </a:r>
            <a:r>
              <a:rPr lang="ko-KR" altLang="en-US" dirty="0"/>
              <a:t>입사신청 시 해당학생의 입사신청정보내용과 보호자 </a:t>
            </a:r>
            <a:r>
              <a:rPr lang="ko-KR" altLang="en-US" dirty="0" smtClean="0"/>
              <a:t>개인</a:t>
            </a:r>
            <a:endParaRPr lang="en-US" altLang="ko-KR" dirty="0" smtClean="0"/>
          </a:p>
          <a:p>
            <a:pPr lvl="1"/>
            <a:r>
              <a:rPr lang="en-US" altLang="ko-KR" dirty="0"/>
              <a:t> </a:t>
            </a:r>
            <a:r>
              <a:rPr lang="en-US" altLang="ko-KR" dirty="0" smtClean="0"/>
              <a:t>     </a:t>
            </a:r>
            <a:r>
              <a:rPr lang="ko-KR" altLang="en-US" dirty="0" smtClean="0"/>
              <a:t>정보 </a:t>
            </a:r>
            <a:r>
              <a:rPr lang="ko-KR" altLang="en-US" dirty="0"/>
              <a:t>활용 동의서 내용과 상이한 경우</a:t>
            </a:r>
            <a:br>
              <a:rPr lang="ko-KR" altLang="en-US" dirty="0"/>
            </a:br>
            <a:r>
              <a:rPr lang="ko-KR" altLang="en-US" dirty="0" smtClean="0"/>
              <a:t>  마</a:t>
            </a:r>
            <a:r>
              <a:rPr lang="en-US" altLang="ko-KR" dirty="0"/>
              <a:t>. </a:t>
            </a:r>
            <a:r>
              <a:rPr lang="ko-KR" altLang="en-US" dirty="0"/>
              <a:t>사진이 너무 작거나</a:t>
            </a:r>
            <a:r>
              <a:rPr lang="en-US" altLang="ko-KR" dirty="0"/>
              <a:t>, </a:t>
            </a:r>
            <a:r>
              <a:rPr lang="ko-KR" altLang="en-US" dirty="0"/>
              <a:t>흐릿하여 식별이 불가능한 경우</a:t>
            </a:r>
            <a:br>
              <a:rPr lang="ko-KR" altLang="en-US" dirty="0"/>
            </a:br>
            <a:r>
              <a:rPr lang="ko-KR" altLang="en-US" dirty="0" smtClean="0"/>
              <a:t>  바</a:t>
            </a:r>
            <a:r>
              <a:rPr lang="en-US" altLang="ko-KR" dirty="0"/>
              <a:t>. </a:t>
            </a:r>
            <a:r>
              <a:rPr lang="ko-KR" altLang="en-US" dirty="0"/>
              <a:t>보호자 개인정보 활용 동의서 내용을 수정액으로 지우고</a:t>
            </a:r>
            <a:r>
              <a:rPr lang="en-US" altLang="ko-KR" dirty="0"/>
              <a:t>, </a:t>
            </a:r>
            <a:endParaRPr lang="en-US" altLang="ko-KR" dirty="0" smtClean="0"/>
          </a:p>
          <a:p>
            <a:pPr lvl="1"/>
            <a:r>
              <a:rPr lang="en-US" altLang="ko-KR" dirty="0"/>
              <a:t> </a:t>
            </a:r>
            <a:r>
              <a:rPr lang="en-US" altLang="ko-KR" dirty="0" smtClean="0"/>
              <a:t>      </a:t>
            </a:r>
            <a:r>
              <a:rPr lang="ko-KR" altLang="en-US" dirty="0" smtClean="0"/>
              <a:t>작성하는 </a:t>
            </a:r>
            <a:r>
              <a:rPr lang="ko-KR" altLang="en-US" dirty="0"/>
              <a:t>경우</a:t>
            </a:r>
            <a:r>
              <a:rPr lang="en-US" altLang="ko-KR" dirty="0"/>
              <a:t>(</a:t>
            </a:r>
            <a:r>
              <a:rPr lang="ko-KR" altLang="en-US" dirty="0" err="1"/>
              <a:t>타학생의</a:t>
            </a:r>
            <a:r>
              <a:rPr lang="ko-KR" altLang="en-US" dirty="0"/>
              <a:t> 보호자 개인정보 활용 동의서를 </a:t>
            </a:r>
            <a:r>
              <a:rPr lang="ko-KR" altLang="en-US" dirty="0" smtClean="0"/>
              <a:t>도용</a:t>
            </a:r>
            <a:endParaRPr lang="en-US" altLang="ko-KR" dirty="0" smtClean="0"/>
          </a:p>
          <a:p>
            <a:pPr lvl="1"/>
            <a:r>
              <a:rPr lang="en-US" altLang="ko-KR" dirty="0"/>
              <a:t> </a:t>
            </a:r>
            <a:r>
              <a:rPr lang="en-US" altLang="ko-KR" dirty="0" smtClean="0"/>
              <a:t>      </a:t>
            </a:r>
            <a:r>
              <a:rPr lang="ko-KR" altLang="en-US" dirty="0" smtClean="0"/>
              <a:t>하는 </a:t>
            </a:r>
            <a:r>
              <a:rPr lang="ko-KR" altLang="en-US" dirty="0"/>
              <a:t>경우가 있음</a:t>
            </a:r>
            <a:r>
              <a:rPr lang="en-US" altLang="ko-KR" dirty="0"/>
              <a:t>.)</a:t>
            </a:r>
            <a:br>
              <a:rPr lang="en-US" altLang="ko-KR" dirty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/>
              <a:t>※ </a:t>
            </a:r>
            <a:r>
              <a:rPr lang="ko-KR" altLang="en-US" dirty="0"/>
              <a:t>참고사항</a:t>
            </a:r>
            <a:r>
              <a:rPr lang="en-US" altLang="ko-KR" dirty="0"/>
              <a:t>: </a:t>
            </a:r>
            <a:r>
              <a:rPr lang="ko-KR" altLang="en-US" dirty="0"/>
              <a:t>입사서류 중 입사서류가 전체적으로 보이지 않는 경우도 서류부적격 처리됨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en-US" altLang="ko-KR" b="1" dirty="0"/>
              <a:t>(</a:t>
            </a:r>
            <a:r>
              <a:rPr lang="ko-KR" altLang="en-US" b="1" dirty="0" smtClean="0">
                <a:solidFill>
                  <a:srgbClr val="FF0000"/>
                </a:solidFill>
              </a:rPr>
              <a:t>입사서류가  </a:t>
            </a:r>
            <a:r>
              <a:rPr lang="ko-KR" altLang="en-US" b="1" dirty="0">
                <a:solidFill>
                  <a:srgbClr val="FF0000"/>
                </a:solidFill>
              </a:rPr>
              <a:t>겹치거나</a:t>
            </a:r>
            <a:r>
              <a:rPr lang="en-US" altLang="ko-KR" b="1" dirty="0">
                <a:solidFill>
                  <a:srgbClr val="FF0000"/>
                </a:solidFill>
              </a:rPr>
              <a:t>, </a:t>
            </a:r>
            <a:r>
              <a:rPr lang="ko-KR" altLang="en-US" b="1" dirty="0">
                <a:solidFill>
                  <a:srgbClr val="FF0000"/>
                </a:solidFill>
              </a:rPr>
              <a:t>잘리는 것</a:t>
            </a:r>
            <a:r>
              <a:rPr lang="en-US" altLang="ko-KR" b="1" dirty="0">
                <a:solidFill>
                  <a:srgbClr val="FF0000"/>
                </a:solidFill>
              </a:rPr>
              <a:t>, </a:t>
            </a:r>
            <a:r>
              <a:rPr lang="ko-KR" altLang="en-US" b="1" dirty="0">
                <a:solidFill>
                  <a:srgbClr val="FF0000"/>
                </a:solidFill>
              </a:rPr>
              <a:t>접어 올리는 것 </a:t>
            </a:r>
            <a:r>
              <a:rPr lang="ko-KR" altLang="en-US" b="1" dirty="0" smtClean="0">
                <a:solidFill>
                  <a:srgbClr val="FF0000"/>
                </a:solidFill>
              </a:rPr>
              <a:t>모두 서류부적격 처리됨</a:t>
            </a:r>
            <a:r>
              <a:rPr lang="en-US" altLang="ko-KR" b="1" dirty="0" smtClean="0"/>
              <a:t>.)</a:t>
            </a:r>
            <a:endParaRPr lang="ko-KR" alt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915816" y="332656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입사신청 시 주의사항</a:t>
            </a: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15811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7624" y="1124744"/>
            <a:ext cx="5976664" cy="31393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altLang="ko-KR" b="1" dirty="0" smtClean="0"/>
          </a:p>
          <a:p>
            <a:r>
              <a:rPr lang="ko-KR" altLang="en-US" b="1" dirty="0" smtClean="0"/>
              <a:t>       ＊남자생활관 </a:t>
            </a:r>
            <a:r>
              <a:rPr lang="en-US" altLang="ko-KR" b="1" dirty="0" smtClean="0"/>
              <a:t>: 043-830-8253~8256</a:t>
            </a:r>
          </a:p>
          <a:p>
            <a:pPr lvl="1"/>
            <a:r>
              <a:rPr lang="ko-KR" altLang="en-US" b="1" dirty="0" smtClean="0"/>
              <a:t>＊여자생활관 </a:t>
            </a:r>
            <a:r>
              <a:rPr lang="en-US" altLang="ko-KR" b="1" dirty="0" smtClean="0"/>
              <a:t>: 043-830-8242,8244,8245,8246</a:t>
            </a:r>
          </a:p>
          <a:p>
            <a:pPr lvl="1"/>
            <a:endParaRPr lang="en-US" altLang="ko-KR" dirty="0" smtClean="0"/>
          </a:p>
          <a:p>
            <a:pPr lvl="1"/>
            <a:r>
              <a:rPr lang="ko-KR" altLang="en-US" dirty="0" smtClean="0"/>
              <a:t>업무시간</a:t>
            </a:r>
            <a:r>
              <a:rPr lang="en-US" altLang="ko-KR" dirty="0" smtClean="0"/>
              <a:t>:  </a:t>
            </a:r>
            <a:r>
              <a:rPr lang="ko-KR" altLang="en-US" dirty="0" smtClean="0"/>
              <a:t>오전</a:t>
            </a:r>
            <a:r>
              <a:rPr lang="en-US" altLang="ko-KR" dirty="0" smtClean="0"/>
              <a:t>8</a:t>
            </a:r>
            <a:r>
              <a:rPr lang="ko-KR" altLang="en-US" dirty="0" smtClean="0"/>
              <a:t>시</a:t>
            </a:r>
            <a:r>
              <a:rPr lang="en-US" altLang="ko-KR" dirty="0" smtClean="0"/>
              <a:t>~</a:t>
            </a:r>
            <a:r>
              <a:rPr lang="ko-KR" altLang="en-US" dirty="0" smtClean="0"/>
              <a:t>오후</a:t>
            </a:r>
            <a:r>
              <a:rPr lang="en-US" altLang="ko-KR" dirty="0" smtClean="0"/>
              <a:t>6</a:t>
            </a:r>
            <a:r>
              <a:rPr lang="ko-KR" altLang="en-US" dirty="0" smtClean="0"/>
              <a:t>시까지</a:t>
            </a:r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r>
              <a:rPr lang="ko-KR" altLang="en-US" dirty="0" smtClean="0"/>
              <a:t>입사신청 기간에는  문의전화가 많은 관계로 전화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통화가 어려울 수 있으니 양해바랍니다</a:t>
            </a:r>
            <a:r>
              <a:rPr lang="en-US" altLang="ko-KR" dirty="0" smtClean="0"/>
              <a:t>.</a:t>
            </a:r>
          </a:p>
          <a:p>
            <a:pPr lvl="1"/>
            <a:endParaRPr lang="en-US" altLang="ko-KR" dirty="0" smtClean="0"/>
          </a:p>
          <a:p>
            <a:pPr lvl="1"/>
            <a:r>
              <a:rPr lang="ko-KR" altLang="en-US" dirty="0" smtClean="0"/>
              <a:t>감사합니다</a:t>
            </a:r>
            <a:r>
              <a:rPr lang="en-US" altLang="ko-KR" dirty="0" smtClean="0"/>
              <a:t>.</a:t>
            </a:r>
          </a:p>
          <a:p>
            <a:pPr lvl="1"/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11760" y="260648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입사관련 생활관 문의전화</a:t>
            </a:r>
            <a:endParaRPr lang="ko-KR" altLang="en-US" sz="24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6615" y="5877272"/>
            <a:ext cx="1638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86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류">
  <a:themeElements>
    <a:clrScheme name="기류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기류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기류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636</TotalTime>
  <Words>235</Words>
  <Application>Microsoft Office PowerPoint</Application>
  <PresentationFormat>화면 슬라이드 쇼(4:3)</PresentationFormat>
  <Paragraphs>65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기류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26</cp:revision>
  <dcterms:created xsi:type="dcterms:W3CDTF">2016-01-07T00:51:17Z</dcterms:created>
  <dcterms:modified xsi:type="dcterms:W3CDTF">2016-01-08T05:47:41Z</dcterms:modified>
</cp:coreProperties>
</file>